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sldIdLst>
    <p:sldId id="327" r:id="rId2"/>
    <p:sldId id="263" r:id="rId3"/>
    <p:sldId id="264" r:id="rId4"/>
    <p:sldId id="324" r:id="rId5"/>
    <p:sldId id="261" r:id="rId6"/>
    <p:sldId id="298" r:id="rId7"/>
    <p:sldId id="260" r:id="rId8"/>
    <p:sldId id="259" r:id="rId9"/>
    <p:sldId id="258" r:id="rId10"/>
    <p:sldId id="265" r:id="rId11"/>
    <p:sldId id="257" r:id="rId12"/>
    <p:sldId id="256" r:id="rId13"/>
    <p:sldId id="266" r:id="rId14"/>
    <p:sldId id="270" r:id="rId15"/>
    <p:sldId id="271" r:id="rId16"/>
    <p:sldId id="304" r:id="rId17"/>
    <p:sldId id="272" r:id="rId18"/>
    <p:sldId id="273" r:id="rId19"/>
    <p:sldId id="291" r:id="rId20"/>
    <p:sldId id="274" r:id="rId21"/>
    <p:sldId id="308" r:id="rId22"/>
    <p:sldId id="314" r:id="rId23"/>
    <p:sldId id="318" r:id="rId24"/>
    <p:sldId id="322" r:id="rId25"/>
    <p:sldId id="321" r:id="rId26"/>
    <p:sldId id="319" r:id="rId27"/>
    <p:sldId id="315" r:id="rId28"/>
    <p:sldId id="317" r:id="rId29"/>
    <p:sldId id="316" r:id="rId30"/>
    <p:sldId id="309" r:id="rId31"/>
    <p:sldId id="311" r:id="rId32"/>
    <p:sldId id="312" r:id="rId33"/>
    <p:sldId id="313" r:id="rId34"/>
    <p:sldId id="310" r:id="rId35"/>
    <p:sldId id="278" r:id="rId36"/>
    <p:sldId id="292" r:id="rId37"/>
    <p:sldId id="300" r:id="rId38"/>
    <p:sldId id="303" r:id="rId39"/>
    <p:sldId id="301" r:id="rId40"/>
    <p:sldId id="305" r:id="rId41"/>
    <p:sldId id="306" r:id="rId42"/>
    <p:sldId id="307" r:id="rId43"/>
    <p:sldId id="302" r:id="rId44"/>
    <p:sldId id="293" r:id="rId45"/>
    <p:sldId id="297" r:id="rId46"/>
    <p:sldId id="325" r:id="rId47"/>
    <p:sldId id="296" r:id="rId48"/>
    <p:sldId id="294" r:id="rId49"/>
    <p:sldId id="299" r:id="rId50"/>
    <p:sldId id="295" r:id="rId51"/>
    <p:sldId id="279" r:id="rId52"/>
    <p:sldId id="283" r:id="rId53"/>
    <p:sldId id="287" r:id="rId54"/>
    <p:sldId id="285" r:id="rId55"/>
    <p:sldId id="280" r:id="rId56"/>
    <p:sldId id="281" r:id="rId57"/>
    <p:sldId id="326" r:id="rId58"/>
    <p:sldId id="323"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D1A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602"/>
    <p:restoredTop sz="74502"/>
  </p:normalViewPr>
  <p:slideViewPr>
    <p:cSldViewPr snapToGrid="0" snapToObjects="1">
      <p:cViewPr varScale="1">
        <p:scale>
          <a:sx n="139" d="100"/>
          <a:sy n="139" d="100"/>
        </p:scale>
        <p:origin x="192" y="4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6DC69B-5B17-614F-B7A9-54C76CDA7D62}" type="datetimeFigureOut">
              <a:rPr lang="en-US" smtClean="0"/>
              <a:t>9/22/22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7E5E82-838E-1241-AA20-6E8CDED8C693}" type="slidenum">
              <a:rPr lang="en-US" smtClean="0"/>
              <a:t>‹#›</a:t>
            </a:fld>
            <a:endParaRPr lang="en-US"/>
          </a:p>
        </p:txBody>
      </p:sp>
    </p:spTree>
    <p:extLst>
      <p:ext uri="{BB962C8B-B14F-4D97-AF65-F5344CB8AC3E}">
        <p14:creationId xmlns:p14="http://schemas.microsoft.com/office/powerpoint/2010/main" val="1893883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371B32A-D872-1F46-B020-E555EDE9D669}" type="slidenum">
              <a:rPr lang="en-US" smtClean="0"/>
              <a:t>1</a:t>
            </a:fld>
            <a:endParaRPr lang="en-US"/>
          </a:p>
        </p:txBody>
      </p:sp>
    </p:spTree>
    <p:extLst>
      <p:ext uri="{BB962C8B-B14F-4D97-AF65-F5344CB8AC3E}">
        <p14:creationId xmlns:p14="http://schemas.microsoft.com/office/powerpoint/2010/main" val="1179627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 Uptake of the vaccine remains low </a:t>
            </a:r>
            <a:br>
              <a:rPr lang="en-IE" dirty="0"/>
            </a:br>
            <a:br>
              <a:rPr lang="en-IE" dirty="0"/>
            </a:br>
            <a:r>
              <a:rPr lang="en-IE" sz="1200" b="0" i="0" kern="1200" dirty="0">
                <a:solidFill>
                  <a:schemeClr val="tx1"/>
                </a:solidFill>
                <a:effectLst/>
                <a:latin typeface="+mn-lt"/>
                <a:ea typeface="+mn-ea"/>
                <a:cs typeface="+mn-cs"/>
              </a:rPr>
              <a:t>Higher infection rates results in longer national lockdowns. A new variant emerges in the community named: VECTOR VIRUS - HAYWIRE </a:t>
            </a:r>
            <a:br>
              <a:rPr lang="en-IE" dirty="0"/>
            </a:br>
            <a:br>
              <a:rPr lang="en-IE" dirty="0"/>
            </a:br>
            <a:r>
              <a:rPr lang="en-IE" sz="1200" b="0" i="0" kern="1200" dirty="0">
                <a:solidFill>
                  <a:schemeClr val="tx1"/>
                </a:solidFill>
                <a:effectLst/>
                <a:latin typeface="+mn-lt"/>
                <a:ea typeface="+mn-ea"/>
                <a:cs typeface="+mn-cs"/>
              </a:rPr>
              <a:t>A neighbouring country's government has come up with a scheme to increase community compliance in order to manage the spread of the HAYWIRE variant. </a:t>
            </a:r>
            <a:br>
              <a:rPr lang="en-IE" dirty="0"/>
            </a:br>
            <a:br>
              <a:rPr lang="en-IE" dirty="0"/>
            </a:br>
            <a:r>
              <a:rPr lang="en-IE" sz="1200" b="0" i="0" kern="1200" dirty="0">
                <a:solidFill>
                  <a:schemeClr val="tx1"/>
                </a:solidFill>
                <a:effectLst/>
                <a:latin typeface="+mn-lt"/>
                <a:ea typeface="+mn-ea"/>
                <a:cs typeface="+mn-cs"/>
              </a:rPr>
              <a:t>Do you choose to draw on the work of other governments to manage the new outbreak?  </a:t>
            </a:r>
            <a:br>
              <a:rPr lang="en-IE" dirty="0"/>
            </a:br>
            <a:br>
              <a:rPr lang="en-IE" dirty="0"/>
            </a:b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23</a:t>
            </a:fld>
            <a:endParaRPr lang="en-US"/>
          </a:p>
        </p:txBody>
      </p:sp>
    </p:spTree>
    <p:extLst>
      <p:ext uri="{BB962C8B-B14F-4D97-AF65-F5344CB8AC3E}">
        <p14:creationId xmlns:p14="http://schemas.microsoft.com/office/powerpoint/2010/main" val="8668611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do not make vaccines mandatory. Instead, you choose to educate and empower the community. Vaccine information clinics are held nationally. Countries collaborate by sharing research data and the public can now make informed decisions. You have 10,000 does ready to roll out, who do you distribute to first? </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Vaccine uptake increases and the VECTOR VIRUS is eradicated - each year the community receives booster shots to manage the virus. Society returns to  normal.</a:t>
            </a:r>
            <a:endParaRPr lang="en-US" dirty="0"/>
          </a:p>
          <a:p>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24</a:t>
            </a:fld>
            <a:endParaRPr lang="en-US"/>
          </a:p>
        </p:txBody>
      </p:sp>
    </p:spTree>
    <p:extLst>
      <p:ext uri="{BB962C8B-B14F-4D97-AF65-F5344CB8AC3E}">
        <p14:creationId xmlns:p14="http://schemas.microsoft.com/office/powerpoint/2010/main" val="29540951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make vaccines mandatory with no effort to educate the community and to address mistrust. Anti-vaxxers protest and polarise the public. </a:t>
            </a:r>
            <a:br>
              <a:rPr lang="en-IE" dirty="0"/>
            </a:br>
            <a:br>
              <a:rPr lang="en-IE" dirty="0"/>
            </a:br>
            <a:r>
              <a:rPr lang="en-IE" sz="1200" b="0" i="0" kern="1200" dirty="0">
                <a:solidFill>
                  <a:schemeClr val="tx1"/>
                </a:solidFill>
                <a:effectLst/>
                <a:latin typeface="+mn-lt"/>
                <a:ea typeface="+mn-ea"/>
                <a:cs typeface="+mn-cs"/>
              </a:rPr>
              <a:t>Rebellion occurs and the VECTOR VIRUS reaches new heights of transmission, new variants emerge and society as we know it collapses. </a:t>
            </a:r>
            <a:br>
              <a:rPr lang="en-IE" dirty="0"/>
            </a:br>
            <a:br>
              <a:rPr lang="en-IE" dirty="0"/>
            </a:br>
            <a:br>
              <a:rPr lang="en-IE" dirty="0"/>
            </a:br>
            <a:r>
              <a:rPr lang="en-IE" sz="1200" b="0" i="0" kern="1200" dirty="0">
                <a:solidFill>
                  <a:schemeClr val="tx1"/>
                </a:solidFill>
                <a:effectLst/>
                <a:latin typeface="+mn-lt"/>
                <a:ea typeface="+mn-ea"/>
                <a:cs typeface="+mn-cs"/>
              </a:rPr>
              <a:t>Return to Trials Phase</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25</a:t>
            </a:fld>
            <a:endParaRPr lang="en-US"/>
          </a:p>
        </p:txBody>
      </p:sp>
    </p:spTree>
    <p:extLst>
      <p:ext uri="{BB962C8B-B14F-4D97-AF65-F5344CB8AC3E}">
        <p14:creationId xmlns:p14="http://schemas.microsoft.com/office/powerpoint/2010/main" val="518317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With Infection rates booming as the Haywire variant takes hold, launching a global second wave with increases in deaths and hospitalisations. </a:t>
            </a:r>
            <a:br>
              <a:rPr lang="en-IE" dirty="0"/>
            </a:br>
            <a:br>
              <a:rPr lang="en-IE" dirty="0"/>
            </a:br>
            <a:r>
              <a:rPr lang="en-IE" sz="1200" b="0" i="0" kern="1200" dirty="0">
                <a:solidFill>
                  <a:schemeClr val="tx1"/>
                </a:solidFill>
                <a:effectLst/>
                <a:latin typeface="+mn-lt"/>
                <a:ea typeface="+mn-ea"/>
                <a:cs typeface="+mn-cs"/>
              </a:rPr>
              <a:t>The current vaccine's efficacy goes from 98% efficacy to only 41% against the new variant. </a:t>
            </a:r>
            <a:br>
              <a:rPr lang="en-IE" dirty="0"/>
            </a:br>
            <a:br>
              <a:rPr lang="en-IE" dirty="0"/>
            </a:br>
            <a:r>
              <a:rPr lang="en-IE" sz="1200" b="0" i="0" kern="1200" dirty="0">
                <a:solidFill>
                  <a:schemeClr val="tx1"/>
                </a:solidFill>
                <a:effectLst/>
                <a:latin typeface="+mn-lt"/>
                <a:ea typeface="+mn-ea"/>
                <a:cs typeface="+mn-cs"/>
              </a:rPr>
              <a:t>You need to go back to the Research Phase to develop a new vaccine.</a:t>
            </a:r>
            <a:br>
              <a:rPr lang="en-IE" dirty="0"/>
            </a:br>
            <a:br>
              <a:rPr lang="en-IE" dirty="0"/>
            </a:br>
            <a:r>
              <a:rPr lang="en-IE" sz="1200" b="0" i="0" kern="1200" dirty="0">
                <a:solidFill>
                  <a:schemeClr val="tx1"/>
                </a:solidFill>
                <a:effectLst/>
                <a:latin typeface="+mn-lt"/>
                <a:ea typeface="+mn-ea"/>
                <a:cs typeface="+mn-cs"/>
              </a:rPr>
              <a:t>Return to Research Phase</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26</a:t>
            </a:fld>
            <a:endParaRPr lang="en-US"/>
          </a:p>
        </p:txBody>
      </p:sp>
    </p:spTree>
    <p:extLst>
      <p:ext uri="{BB962C8B-B14F-4D97-AF65-F5344CB8AC3E}">
        <p14:creationId xmlns:p14="http://schemas.microsoft.com/office/powerpoint/2010/main" val="3117003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 Major debates spark across communities around trust and there is resistance from community. The government loses the trust of citizens.</a:t>
            </a:r>
            <a:br>
              <a:rPr lang="en-IE" dirty="0"/>
            </a:br>
            <a:br>
              <a:rPr lang="en-IE" dirty="0"/>
            </a:br>
            <a:r>
              <a:rPr lang="en-IE" sz="1200" b="0" i="0" kern="1200" dirty="0">
                <a:solidFill>
                  <a:schemeClr val="tx1"/>
                </a:solidFill>
                <a:effectLst/>
                <a:latin typeface="+mn-lt"/>
                <a:ea typeface="+mn-ea"/>
                <a:cs typeface="+mn-cs"/>
              </a:rPr>
              <a:t>If you choose to overlook public debate and mistrust and make vaccines mandatory the Virus will be eradicated in as little as 3 months. </a:t>
            </a:r>
            <a:br>
              <a:rPr lang="en-IE" dirty="0"/>
            </a:br>
            <a:br>
              <a:rPr lang="en-IE" dirty="0"/>
            </a:br>
            <a:r>
              <a:rPr lang="en-IE" sz="1200" b="0" i="0" kern="1200" dirty="0">
                <a:solidFill>
                  <a:schemeClr val="tx1"/>
                </a:solidFill>
                <a:effectLst/>
                <a:latin typeface="+mn-lt"/>
                <a:ea typeface="+mn-ea"/>
                <a:cs typeface="+mn-cs"/>
              </a:rPr>
              <a:t>If you decide to manage public mistrust and engage in science communication, educating and empowering the people to make informed decisions, this takes time and money, the virus can be eradicated in 8 months</a:t>
            </a:r>
            <a:br>
              <a:rPr lang="en-IE" dirty="0"/>
            </a:br>
            <a:br>
              <a:rPr lang="en-IE" dirty="0"/>
            </a:br>
            <a:br>
              <a:rPr lang="en-IE" dirty="0"/>
            </a:br>
            <a:r>
              <a:rPr lang="en-IE" sz="1200" b="0" i="0" kern="1200" dirty="0">
                <a:solidFill>
                  <a:schemeClr val="tx1"/>
                </a:solidFill>
                <a:effectLst/>
                <a:latin typeface="+mn-lt"/>
                <a:ea typeface="+mn-ea"/>
                <a:cs typeface="+mn-cs"/>
              </a:rPr>
              <a:t>Do you overlook public mistrust and make vaccines mandatory?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27</a:t>
            </a:fld>
            <a:endParaRPr lang="en-US"/>
          </a:p>
        </p:txBody>
      </p:sp>
    </p:spTree>
    <p:extLst>
      <p:ext uri="{BB962C8B-B14F-4D97-AF65-F5344CB8AC3E}">
        <p14:creationId xmlns:p14="http://schemas.microsoft.com/office/powerpoint/2010/main" val="2398807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do not make vaccines mandatory. Instead, you choose to educate and empower the community. Vaccine information clinics are held nationally. Countries collaborate by sharing research data and the public can now make informed decisions. You have 10,000 does ready to roll out, who do you distribute to first? </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Vaccine uptake increases and the VECTOR VIRUS is eradicated - each year the community receives booster shots to manage the virus. Society returns to normal.</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28</a:t>
            </a:fld>
            <a:endParaRPr lang="en-US"/>
          </a:p>
        </p:txBody>
      </p:sp>
    </p:spTree>
    <p:extLst>
      <p:ext uri="{BB962C8B-B14F-4D97-AF65-F5344CB8AC3E}">
        <p14:creationId xmlns:p14="http://schemas.microsoft.com/office/powerpoint/2010/main" val="8542211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Vaccines are made mandatory with no effort to educate and engage with the community and to address mistrust. Anti-vaxxers protest and polarise the public. </a:t>
            </a:r>
            <a:br>
              <a:rPr lang="en-IE" dirty="0"/>
            </a:br>
            <a:br>
              <a:rPr lang="en-IE" dirty="0"/>
            </a:br>
            <a:r>
              <a:rPr lang="en-IE" sz="1200" b="0" i="0" kern="1200" dirty="0">
                <a:solidFill>
                  <a:schemeClr val="tx1"/>
                </a:solidFill>
                <a:effectLst/>
                <a:latin typeface="+mn-lt"/>
                <a:ea typeface="+mn-ea"/>
                <a:cs typeface="+mn-cs"/>
              </a:rPr>
              <a:t>Rebellion occurs and the VECTOR VIRUS reaches new heights of transmission, new variants emerge and society collapses </a:t>
            </a:r>
            <a:br>
              <a:rPr lang="en-IE" dirty="0"/>
            </a:br>
            <a:br>
              <a:rPr lang="en-IE" dirty="0"/>
            </a:br>
            <a:br>
              <a:rPr lang="en-IE" dirty="0"/>
            </a:br>
            <a:r>
              <a:rPr lang="en-IE" sz="1200" b="0" i="0" kern="1200" dirty="0">
                <a:solidFill>
                  <a:schemeClr val="tx1"/>
                </a:solidFill>
                <a:effectLst/>
                <a:latin typeface="+mn-lt"/>
                <a:ea typeface="+mn-ea"/>
                <a:cs typeface="+mn-cs"/>
              </a:rPr>
              <a:t>Return to Trials Phase</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29</a:t>
            </a:fld>
            <a:endParaRPr lang="en-US"/>
          </a:p>
        </p:txBody>
      </p:sp>
    </p:spTree>
    <p:extLst>
      <p:ext uri="{BB962C8B-B14F-4D97-AF65-F5344CB8AC3E}">
        <p14:creationId xmlns:p14="http://schemas.microsoft.com/office/powerpoint/2010/main" val="1087588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falsify the data and as a result your research team moves to human trials. You need to recruit human volunteers to test it on.</a:t>
            </a:r>
            <a:br>
              <a:rPr lang="en-IE" dirty="0"/>
            </a:br>
            <a:br>
              <a:rPr lang="en-IE" dirty="0"/>
            </a:br>
            <a:r>
              <a:rPr lang="en-IE" sz="1200" b="0" i="0" kern="1200" dirty="0">
                <a:solidFill>
                  <a:schemeClr val="tx1"/>
                </a:solidFill>
                <a:effectLst/>
                <a:latin typeface="+mn-lt"/>
                <a:ea typeface="+mn-ea"/>
                <a:cs typeface="+mn-cs"/>
              </a:rPr>
              <a:t>You normally open enrolment to the general public to volunteer. The government has offered the use of prison inmates as test subjects. Do you vote to take this offer?</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30</a:t>
            </a:fld>
            <a:endParaRPr lang="en-US"/>
          </a:p>
        </p:txBody>
      </p:sp>
    </p:spTree>
    <p:extLst>
      <p:ext uri="{BB962C8B-B14F-4D97-AF65-F5344CB8AC3E}">
        <p14:creationId xmlns:p14="http://schemas.microsoft.com/office/powerpoint/2010/main" val="14934310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decide to run the trials on a volunteer by choice basis. In order to do this you are required to release the research data so far trials to the public. </a:t>
            </a:r>
            <a:br>
              <a:rPr lang="en-IE" dirty="0"/>
            </a:br>
            <a:br>
              <a:rPr lang="en-IE" dirty="0"/>
            </a:br>
            <a:r>
              <a:rPr lang="en-IE" sz="1200" b="0" i="0" kern="1200" dirty="0">
                <a:solidFill>
                  <a:schemeClr val="tx1"/>
                </a:solidFill>
                <a:effectLst/>
                <a:latin typeface="+mn-lt"/>
                <a:ea typeface="+mn-ea"/>
                <a:cs typeface="+mn-cs"/>
              </a:rPr>
              <a:t>Your team starts collecting and preparing the data to present to the public. You are the only one who knows about the faked data. Do you tell your team about the falsified data? </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31</a:t>
            </a:fld>
            <a:endParaRPr lang="en-US"/>
          </a:p>
        </p:txBody>
      </p:sp>
    </p:spTree>
    <p:extLst>
      <p:ext uri="{BB962C8B-B14F-4D97-AF65-F5344CB8AC3E}">
        <p14:creationId xmlns:p14="http://schemas.microsoft.com/office/powerpoint/2010/main" val="28807294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You come forward about faking some of the data. There are negative media reports and your team is reprimanded. Another research team advances your design. Your teams collaborate. The vaccine works as expected, ready for roll out with trust in the vaccine damaged by what happened. This will have consequences on the uptake of the vaccine. You have 10,000 doses ready to roll-out immediately, who do you distribute it to first?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32</a:t>
            </a:fld>
            <a:endParaRPr lang="en-US"/>
          </a:p>
        </p:txBody>
      </p:sp>
    </p:spTree>
    <p:extLst>
      <p:ext uri="{BB962C8B-B14F-4D97-AF65-F5344CB8AC3E}">
        <p14:creationId xmlns:p14="http://schemas.microsoft.com/office/powerpoint/2010/main" val="4102969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u="none" strike="noStrike" kern="1200" dirty="0">
                <a:solidFill>
                  <a:schemeClr val="tx1"/>
                </a:solidFill>
                <a:effectLst/>
                <a:latin typeface="+mn-lt"/>
                <a:ea typeface="+mn-ea"/>
                <a:cs typeface="+mn-cs"/>
              </a:rPr>
              <a:t>Ask does anyone recognise this illustration that went viral in 2020? What is it showing us?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a:t>
            </a:fld>
            <a:endParaRPr lang="en-US"/>
          </a:p>
        </p:txBody>
      </p:sp>
    </p:spTree>
    <p:extLst>
      <p:ext uri="{BB962C8B-B14F-4D97-AF65-F5344CB8AC3E}">
        <p14:creationId xmlns:p14="http://schemas.microsoft.com/office/powerpoint/2010/main" val="31936524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do not disclose that some data is falsified. Just before it is released a Human Rights Watchdog investigates  your research and the falsified data is detected. Your research team is fined and your reputation is questioned. Go back to Trials Phase to re-start testing</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33</a:t>
            </a:fld>
            <a:endParaRPr lang="en-US"/>
          </a:p>
        </p:txBody>
      </p:sp>
    </p:spTree>
    <p:extLst>
      <p:ext uri="{BB962C8B-B14F-4D97-AF65-F5344CB8AC3E}">
        <p14:creationId xmlns:p14="http://schemas.microsoft.com/office/powerpoint/2010/main" val="1357978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decide not to reveal the negative reactions that occurred in the prison subjects.</a:t>
            </a:r>
            <a:br>
              <a:rPr lang="en-IE" dirty="0"/>
            </a:br>
            <a:br>
              <a:rPr lang="en-IE" dirty="0"/>
            </a:br>
            <a:r>
              <a:rPr lang="en-IE" sz="1200" b="0" i="0" kern="1200" dirty="0">
                <a:solidFill>
                  <a:schemeClr val="tx1"/>
                </a:solidFill>
                <a:effectLst/>
                <a:latin typeface="+mn-lt"/>
                <a:ea typeface="+mn-ea"/>
                <a:cs typeface="+mn-cs"/>
              </a:rPr>
              <a:t>Family and friends of prisoners who had the vaccine come forward. A human rights watchdog investigates your research team for lack of transparency and falsified data. Your reputation is in tatters. Go back to Research Phase to start re-testing.</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34</a:t>
            </a:fld>
            <a:endParaRPr lang="en-US"/>
          </a:p>
        </p:txBody>
      </p:sp>
    </p:spTree>
    <p:extLst>
      <p:ext uri="{BB962C8B-B14F-4D97-AF65-F5344CB8AC3E}">
        <p14:creationId xmlns:p14="http://schemas.microsoft.com/office/powerpoint/2010/main" val="24974077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choose to collaborate.</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There are several phases of testing in vaccine development, first you must prove its safety and that it works in an animal model, before testing it in human trials, this is known as animal testing. This can take a significant amount of time. The world is waiting, and the death rate is increasing daily. Your research team are eager to move quickly and move to human trials. They suggest disregarding cases of negative reactions in the animal trials as the majority of results look promising. Do you support their suggestion?</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35</a:t>
            </a:fld>
            <a:endParaRPr lang="en-US"/>
          </a:p>
        </p:txBody>
      </p:sp>
    </p:spTree>
    <p:extLst>
      <p:ext uri="{BB962C8B-B14F-4D97-AF65-F5344CB8AC3E}">
        <p14:creationId xmlns:p14="http://schemas.microsoft.com/office/powerpoint/2010/main" val="2607349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continue to work on vaccine development without skipping any animal testing steps, but your progress is slow to resolve the negative reactions.</a:t>
            </a:r>
            <a:br>
              <a:rPr lang="en-IE" dirty="0"/>
            </a:br>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Meanwhile, a private research company has made a significant discovery, but will not make it open source for the rest of the scientific community to use... A whistle-blower from their team offers you the vaccine blueprint and trial results. Having access to other team's work could speed up your progress and save time. </a:t>
            </a:r>
            <a:br>
              <a:rPr lang="en-IE" dirty="0"/>
            </a:br>
            <a:br>
              <a:rPr lang="en-IE" dirty="0"/>
            </a:br>
            <a:r>
              <a:rPr lang="en-IE" sz="1200" b="0" i="0" kern="1200" dirty="0">
                <a:solidFill>
                  <a:schemeClr val="tx1"/>
                </a:solidFill>
                <a:effectLst/>
                <a:latin typeface="+mn-lt"/>
                <a:ea typeface="+mn-ea"/>
                <a:cs typeface="+mn-cs"/>
              </a:rPr>
              <a:t>Do you vote to use their information to speed up your vaccine development?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36</a:t>
            </a:fld>
            <a:endParaRPr lang="en-US"/>
          </a:p>
        </p:txBody>
      </p:sp>
    </p:spTree>
    <p:extLst>
      <p:ext uri="{BB962C8B-B14F-4D97-AF65-F5344CB8AC3E}">
        <p14:creationId xmlns:p14="http://schemas.microsoft.com/office/powerpoint/2010/main" val="34973402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use the private company’s research data to build your vaccine development. This accelerates your team’s progress and you are ready to present your vaccine development data. </a:t>
            </a:r>
            <a:br>
              <a:rPr lang="en-IE" dirty="0"/>
            </a:br>
            <a:br>
              <a:rPr lang="en-IE" dirty="0"/>
            </a:br>
            <a:r>
              <a:rPr lang="en-IE" sz="1200" b="0" i="0" kern="1200" dirty="0">
                <a:solidFill>
                  <a:schemeClr val="tx1"/>
                </a:solidFill>
                <a:effectLst/>
                <a:latin typeface="+mn-lt"/>
                <a:ea typeface="+mn-ea"/>
                <a:cs typeface="+mn-cs"/>
              </a:rPr>
              <a:t>Do you disclose where your extra data came from and give credit to the other research team? If you give them credit, you risk exposing the whistle-blower's identity. If you do not give them credit your team may end up in a public authorship dispute.</a:t>
            </a:r>
            <a:br>
              <a:rPr lang="en-IE" dirty="0"/>
            </a:br>
            <a:br>
              <a:rPr lang="en-IE" dirty="0"/>
            </a:br>
            <a:r>
              <a:rPr lang="en-IE" sz="1200" b="0" i="0" kern="1200" dirty="0">
                <a:solidFill>
                  <a:schemeClr val="tx1"/>
                </a:solidFill>
                <a:effectLst/>
                <a:latin typeface="+mn-lt"/>
                <a:ea typeface="+mn-ea"/>
                <a:cs typeface="+mn-cs"/>
              </a:rPr>
              <a:t>Do you give the private research company credit?</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37</a:t>
            </a:fld>
            <a:endParaRPr lang="en-US"/>
          </a:p>
        </p:txBody>
      </p:sp>
    </p:spTree>
    <p:extLst>
      <p:ext uri="{BB962C8B-B14F-4D97-AF65-F5344CB8AC3E}">
        <p14:creationId xmlns:p14="http://schemas.microsoft.com/office/powerpoint/2010/main" val="88061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do not give the private research company credit. You publish the data and your vaccine is made ready for distribution. In a frenzy of media coverage, the other research  company recognises their research and launches a claim for uncredited research and authorship fraud. You are fined a large sum and lose the rights to your research results. Return to the Development phase.</a:t>
            </a:r>
            <a:br>
              <a:rPr lang="en-IE" dirty="0"/>
            </a:br>
            <a:endParaRPr lang="en-IE" dirty="0"/>
          </a:p>
          <a:p>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38</a:t>
            </a:fld>
            <a:endParaRPr lang="en-US"/>
          </a:p>
        </p:txBody>
      </p:sp>
    </p:spTree>
    <p:extLst>
      <p:ext uri="{BB962C8B-B14F-4D97-AF65-F5344CB8AC3E}">
        <p14:creationId xmlns:p14="http://schemas.microsoft.com/office/powerpoint/2010/main" val="5702503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credit the private company for their research. This marks a major milestone for vaccine development progress. The World Health Organisation approves the vaccine for production. </a:t>
            </a:r>
            <a:br>
              <a:rPr lang="en-IE" dirty="0"/>
            </a:br>
            <a:br>
              <a:rPr lang="en-IE" dirty="0"/>
            </a:br>
            <a:r>
              <a:rPr lang="en-IE" sz="1200" b="0" i="0" kern="1200" dirty="0">
                <a:solidFill>
                  <a:schemeClr val="tx1"/>
                </a:solidFill>
                <a:effectLst/>
                <a:latin typeface="+mn-lt"/>
                <a:ea typeface="+mn-ea"/>
                <a:cs typeface="+mn-cs"/>
              </a:rPr>
              <a:t>This leap in progress gains a positive response from the public. However, the private company files a lawsuit over the stolen data, the whistle-blower’s identity is compromised, and the government are required to place them in a temporary protection programme. </a:t>
            </a:r>
            <a:br>
              <a:rPr lang="en-IE" dirty="0"/>
            </a:br>
            <a:br>
              <a:rPr lang="en-IE" dirty="0"/>
            </a:br>
            <a:r>
              <a:rPr lang="en-IE" sz="1200" b="0" i="0" kern="1200" dirty="0">
                <a:solidFill>
                  <a:schemeClr val="tx1"/>
                </a:solidFill>
                <a:effectLst/>
                <a:latin typeface="+mn-lt"/>
                <a:ea typeface="+mn-ea"/>
                <a:cs typeface="+mn-cs"/>
              </a:rPr>
              <a:t>This sparks major public and government debate about the role of privatised healthcare and Big Pharma in a Global Health Emergency.</a:t>
            </a:r>
            <a:br>
              <a:rPr lang="en-IE" dirty="0"/>
            </a:br>
            <a:br>
              <a:rPr lang="en-IE" dirty="0"/>
            </a:br>
            <a:r>
              <a:rPr lang="en-IE" sz="1200" b="0" i="0" kern="1200" dirty="0">
                <a:solidFill>
                  <a:schemeClr val="tx1"/>
                </a:solidFill>
                <a:effectLst/>
                <a:latin typeface="+mn-lt"/>
                <a:ea typeface="+mn-ea"/>
                <a:cs typeface="+mn-cs"/>
              </a:rPr>
              <a:t>The media hound your team to ask if you made the right decision releasing the data, what do you say?</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39</a:t>
            </a:fld>
            <a:endParaRPr lang="en-US"/>
          </a:p>
        </p:txBody>
      </p:sp>
    </p:spTree>
    <p:extLst>
      <p:ext uri="{BB962C8B-B14F-4D97-AF65-F5344CB8AC3E}">
        <p14:creationId xmlns:p14="http://schemas.microsoft.com/office/powerpoint/2010/main" val="12862461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decide to say that it was unethical to take the data from the private research company.  However, the data was leaked and is circulating within the science community. 3 other private companies have already started making their own vaccines with the data. </a:t>
            </a:r>
            <a:br>
              <a:rPr lang="en-IE" dirty="0"/>
            </a:br>
            <a:br>
              <a:rPr lang="en-IE" dirty="0"/>
            </a:br>
            <a:r>
              <a:rPr lang="en-IE" sz="1200" b="0" i="0" kern="1200" dirty="0">
                <a:solidFill>
                  <a:schemeClr val="tx1"/>
                </a:solidFill>
                <a:effectLst/>
                <a:latin typeface="+mn-lt"/>
                <a:ea typeface="+mn-ea"/>
                <a:cs typeface="+mn-cs"/>
              </a:rPr>
              <a:t>As they are private companies, they lobby to sell their vaccine to developed countries only. Half of the global population are left out of these discussions with poorer countries not getting access to the vaccine for 3 more years. This highlights the gap between rich and poor countries and threatens to hinder the managing of the virus and variants developing and spreading. </a:t>
            </a:r>
            <a:br>
              <a:rPr lang="en-IE" dirty="0"/>
            </a:br>
            <a:endParaRPr lang="en-IE" dirty="0"/>
          </a:p>
          <a:p>
            <a:r>
              <a:rPr lang="en-IE" sz="1200" b="0" i="0" kern="1200" dirty="0">
                <a:solidFill>
                  <a:schemeClr val="tx1"/>
                </a:solidFill>
                <a:effectLst/>
                <a:latin typeface="+mn-lt"/>
                <a:ea typeface="+mn-ea"/>
                <a:cs typeface="+mn-cs"/>
              </a:rPr>
              <a:t>You can decide to release the patent to your vaccine so that progress can be made to protect everyone across the world at the same time - granting access to the vaccine in third world countries.</a:t>
            </a:r>
            <a:br>
              <a:rPr lang="en-IE" dirty="0"/>
            </a:br>
            <a:br>
              <a:rPr lang="en-IE" dirty="0"/>
            </a:br>
            <a:r>
              <a:rPr lang="en-IE" sz="1200" b="0" i="0" kern="1200" dirty="0">
                <a:solidFill>
                  <a:schemeClr val="tx1"/>
                </a:solidFill>
                <a:effectLst/>
                <a:latin typeface="+mn-lt"/>
                <a:ea typeface="+mn-ea"/>
                <a:cs typeface="+mn-cs"/>
              </a:rPr>
              <a:t>If you release the patent, it means there will be less incentive for companies to keep researching better vaccines and treatments for the VECTOR VIRUS so the treatment may not be the best it can be. Do you release your teams patent?</a:t>
            </a:r>
            <a:br>
              <a:rPr lang="en-IE" dirty="0"/>
            </a:br>
            <a:br>
              <a:rPr lang="en-IE" dirty="0"/>
            </a:br>
            <a:r>
              <a:rPr lang="en-IE" sz="1200" b="0" i="0" kern="1200" dirty="0">
                <a:solidFill>
                  <a:schemeClr val="tx1"/>
                </a:solidFill>
                <a:effectLst/>
                <a:latin typeface="+mn-lt"/>
                <a:ea typeface="+mn-ea"/>
                <a:cs typeface="+mn-cs"/>
              </a:rPr>
              <a:t>Do you choose to release the patent to your vaccine to the scientific community?  </a:t>
            </a:r>
            <a:br>
              <a:rPr lang="en-IE" dirty="0"/>
            </a:b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40</a:t>
            </a:fld>
            <a:endParaRPr lang="en-US"/>
          </a:p>
        </p:txBody>
      </p:sp>
    </p:spTree>
    <p:extLst>
      <p:ext uri="{BB962C8B-B14F-4D97-AF65-F5344CB8AC3E}">
        <p14:creationId xmlns:p14="http://schemas.microsoft.com/office/powerpoint/2010/main" val="29334353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release the patent on your vaccine and publish all your data. Poorer countries and Human Rights Organisations lobby together to use the data to create a vaccine accessible to poor countries, The world can tackle the virus together.  The vaccine works as expected and you are ready for rollout - You have 10,000 doses ready to distribute immediately. Production takes 8 weeks. Who do you prioritise for vaccination?</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41</a:t>
            </a:fld>
            <a:endParaRPr lang="en-US"/>
          </a:p>
        </p:txBody>
      </p:sp>
    </p:spTree>
    <p:extLst>
      <p:ext uri="{BB962C8B-B14F-4D97-AF65-F5344CB8AC3E}">
        <p14:creationId xmlns:p14="http://schemas.microsoft.com/office/powerpoint/2010/main" val="37674879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choose not to release the patent and your full data. You start production and have 10,000 doses made. Suddenly, one of  the private research companies that contributed to the data your team used issues a legal notice to cease production. Your team needs to return to the development phase, but before you do… which step do you choose next? In either case, return to the Development Phase.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42</a:t>
            </a:fld>
            <a:endParaRPr lang="en-US"/>
          </a:p>
        </p:txBody>
      </p:sp>
    </p:spTree>
    <p:extLst>
      <p:ext uri="{BB962C8B-B14F-4D97-AF65-F5344CB8AC3E}">
        <p14:creationId xmlns:p14="http://schemas.microsoft.com/office/powerpoint/2010/main" val="2661132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IE" sz="1200" b="0" i="0" u="none" strike="noStrike" kern="1200" dirty="0">
                <a:solidFill>
                  <a:schemeClr val="tx1"/>
                </a:solidFill>
                <a:effectLst/>
                <a:latin typeface="+mn-lt"/>
                <a:ea typeface="+mn-ea"/>
                <a:cs typeface="+mn-cs"/>
              </a:rPr>
              <a:t>This illustration went viral in 2020 as a depiction of what 2022 would look like by an artist in 1962 60 years earlier, people noticed similarities between the people in the painting to the social distancing measures brought in to manage the spread of covid 19 - However, the Artist Walter Molino actually drew this illustration as a way to respond to solutions to traffic congestion. Nonetheless it is an interesting example to begin thinking about how humans are always speculating about the future and coming up with solutions to problems we see now. </a:t>
            </a:r>
            <a:endParaRPr lang="en-IE" b="0" dirty="0">
              <a:effectLst/>
            </a:endParaRPr>
          </a:p>
          <a:p>
            <a:br>
              <a:rPr lang="en-IE" b="0" dirty="0">
                <a:effectLst/>
              </a:rPr>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3</a:t>
            </a:fld>
            <a:endParaRPr lang="en-US"/>
          </a:p>
        </p:txBody>
      </p:sp>
    </p:spTree>
    <p:extLst>
      <p:ext uri="{BB962C8B-B14F-4D97-AF65-F5344CB8AC3E}">
        <p14:creationId xmlns:p14="http://schemas.microsoft.com/office/powerpoint/2010/main" val="1560599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tell the media it was the best ethical choice given the circumstances. In the case of a global health emergency, with rising deaths and the threat of new variants developing is decided that the </a:t>
            </a:r>
            <a:r>
              <a:rPr lang="en-IE" sz="1200" b="0" i="0" kern="1200" dirty="0" err="1">
                <a:solidFill>
                  <a:schemeClr val="tx1"/>
                </a:solidFill>
                <a:effectLst/>
                <a:latin typeface="+mn-lt"/>
                <a:ea typeface="+mn-ea"/>
                <a:cs typeface="+mn-cs"/>
              </a:rPr>
              <a:t>whistleblower</a:t>
            </a:r>
            <a:r>
              <a:rPr lang="en-IE" sz="1200" b="0" i="0" kern="1200" dirty="0">
                <a:solidFill>
                  <a:schemeClr val="tx1"/>
                </a:solidFill>
                <a:effectLst/>
                <a:latin typeface="+mn-lt"/>
                <a:ea typeface="+mn-ea"/>
                <a:cs typeface="+mn-cs"/>
              </a:rPr>
              <a:t> acted in good faith and the lawsuit against them is dropped. The research is still credited, and the public overall agree it was an act for the greater good.</a:t>
            </a:r>
            <a:br>
              <a:rPr lang="en-IE" dirty="0"/>
            </a:br>
            <a:br>
              <a:rPr lang="en-IE" dirty="0"/>
            </a:br>
            <a:r>
              <a:rPr lang="en-IE" sz="1200" b="0" i="0" kern="1200" dirty="0">
                <a:solidFill>
                  <a:schemeClr val="tx1"/>
                </a:solidFill>
                <a:effectLst/>
                <a:latin typeface="+mn-lt"/>
                <a:ea typeface="+mn-ea"/>
                <a:cs typeface="+mn-cs"/>
              </a:rPr>
              <a:t>As the vaccine is produced, everything works as expected and you are ready for roll out. You have 10,000 doses ready to roll-out immediately, who do you distribute to first?</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43</a:t>
            </a:fld>
            <a:endParaRPr lang="en-US"/>
          </a:p>
        </p:txBody>
      </p:sp>
    </p:spTree>
    <p:extLst>
      <p:ext uri="{BB962C8B-B14F-4D97-AF65-F5344CB8AC3E}">
        <p14:creationId xmlns:p14="http://schemas.microsoft.com/office/powerpoint/2010/main" val="20922829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the vaccine is developed but takes longer. </a:t>
            </a:r>
            <a:br>
              <a:rPr lang="en-IE" dirty="0"/>
            </a:br>
            <a:br>
              <a:rPr lang="en-IE" dirty="0"/>
            </a:br>
            <a:r>
              <a:rPr lang="en-IE" sz="1200" b="0" i="0" kern="1200" dirty="0">
                <a:solidFill>
                  <a:schemeClr val="tx1"/>
                </a:solidFill>
                <a:effectLst/>
                <a:latin typeface="+mn-lt"/>
                <a:ea typeface="+mn-ea"/>
                <a:cs typeface="+mn-cs"/>
              </a:rPr>
              <a:t>As a result of the delay in your vaccine, the public's compliance drops and uptake is low - not enough people are getting it to protect the community. Do you choose to make vaccination mandatory?</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44</a:t>
            </a:fld>
            <a:endParaRPr lang="en-US"/>
          </a:p>
        </p:txBody>
      </p:sp>
    </p:spTree>
    <p:extLst>
      <p:ext uri="{BB962C8B-B14F-4D97-AF65-F5344CB8AC3E}">
        <p14:creationId xmlns:p14="http://schemas.microsoft.com/office/powerpoint/2010/main" val="176556114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do not make vaccination mandatory as a result uptake of the vaccine remains low,. </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Around the world other countries the question of travel becomes an increasingly hot topic, people want to start travelling after months of lockdown. As a compromise, some countries begin to allow travel for non essential reasons however they require people to be vaccinated in order to do so, they bring in the vaccine certificate. </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Do you draw on the work of other countries and bring in the vaccine passport for travelling?</a:t>
            </a:r>
          </a:p>
        </p:txBody>
      </p:sp>
      <p:sp>
        <p:nvSpPr>
          <p:cNvPr id="4" name="Slide Number Placeholder 3"/>
          <p:cNvSpPr>
            <a:spLocks noGrp="1"/>
          </p:cNvSpPr>
          <p:nvPr>
            <p:ph type="sldNum" sz="quarter" idx="5"/>
          </p:nvPr>
        </p:nvSpPr>
        <p:spPr/>
        <p:txBody>
          <a:bodyPr/>
          <a:lstStyle/>
          <a:p>
            <a:fld id="{FE7E5E82-838E-1241-AA20-6E8CDED8C693}" type="slidenum">
              <a:rPr lang="en-US" smtClean="0"/>
              <a:t>45</a:t>
            </a:fld>
            <a:endParaRPr lang="en-US"/>
          </a:p>
        </p:txBody>
      </p:sp>
    </p:spTree>
    <p:extLst>
      <p:ext uri="{BB962C8B-B14F-4D97-AF65-F5344CB8AC3E}">
        <p14:creationId xmlns:p14="http://schemas.microsoft.com/office/powerpoint/2010/main" val="32700635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 People begin to travel anyway with no proof of vaccination which causes a major spike in infection rates globally resulting in a new variant circulating globally – the Haywire Variant takes hold. A Global Second Wave is here and there are an increase in deaths and hospitalisations. </a:t>
            </a:r>
            <a:br>
              <a:rPr lang="en-IE" dirty="0"/>
            </a:br>
            <a:br>
              <a:rPr lang="en-IE" dirty="0"/>
            </a:br>
            <a:r>
              <a:rPr lang="en-IE" sz="1200" b="0" i="0" kern="1200" dirty="0">
                <a:solidFill>
                  <a:schemeClr val="tx1"/>
                </a:solidFill>
                <a:effectLst/>
                <a:latin typeface="+mn-lt"/>
                <a:ea typeface="+mn-ea"/>
                <a:cs typeface="+mn-cs"/>
              </a:rPr>
              <a:t>The current Vaccine's efficacy goes from 98% affective against VECTOR VIRUS decreases to 41%. </a:t>
            </a:r>
            <a:br>
              <a:rPr lang="en-IE" dirty="0"/>
            </a:br>
            <a:br>
              <a:rPr lang="en-IE" dirty="0"/>
            </a:br>
            <a:r>
              <a:rPr lang="en-IE" sz="1200" b="0" i="0" kern="1200" dirty="0">
                <a:solidFill>
                  <a:schemeClr val="tx1"/>
                </a:solidFill>
                <a:effectLst/>
                <a:latin typeface="+mn-lt"/>
                <a:ea typeface="+mn-ea"/>
                <a:cs typeface="+mn-cs"/>
              </a:rPr>
              <a:t>You need to go back to the Research Phase to develop a new vaccine</a:t>
            </a:r>
            <a:br>
              <a:rPr lang="en-IE" dirty="0"/>
            </a:br>
            <a:br>
              <a:rPr lang="en-IE" dirty="0"/>
            </a:br>
            <a:r>
              <a:rPr lang="en-IE" sz="1200" b="0" i="0" kern="1200" dirty="0">
                <a:solidFill>
                  <a:schemeClr val="tx1"/>
                </a:solidFill>
                <a:effectLst/>
                <a:latin typeface="+mn-lt"/>
                <a:ea typeface="+mn-ea"/>
                <a:cs typeface="+mn-cs"/>
              </a:rPr>
              <a:t>Return to Research Phase</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46</a:t>
            </a:fld>
            <a:endParaRPr lang="en-US"/>
          </a:p>
        </p:txBody>
      </p:sp>
    </p:spTree>
    <p:extLst>
      <p:ext uri="{BB962C8B-B14F-4D97-AF65-F5344CB8AC3E}">
        <p14:creationId xmlns:p14="http://schemas.microsoft.com/office/powerpoint/2010/main" val="4048037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You pay attention to the conversations happening around you and choose to educate and empower the community. Vaccine information clinics are held nationally. Countries collaborate by sharing research data and the public can now make informed decisions. People are now impatiently waiting to get their first doses</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Click go to Distribution Phase to decide who gets the first lot of doses.</a:t>
            </a:r>
          </a:p>
          <a:p>
            <a:endParaRPr lang="en-IE"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47</a:t>
            </a:fld>
            <a:endParaRPr lang="en-US"/>
          </a:p>
        </p:txBody>
      </p:sp>
    </p:spTree>
    <p:extLst>
      <p:ext uri="{BB962C8B-B14F-4D97-AF65-F5344CB8AC3E}">
        <p14:creationId xmlns:p14="http://schemas.microsoft.com/office/powerpoint/2010/main" val="2796932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 With the introduction of vaccine certificates major debates spark across communities around trust and there is resistance from community-  you are quickly losing the trust of citizens.</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With everything hanging in the balance, you can decide to power through with your original plan, overlooking public uncertainty and you have a chance at eradicating the virus in 3 months OR you can address Vaccine hesitancy by educating and empowering the people to make informed decisions, this takes time and money, the virus would be eradicated in 8 months</a:t>
            </a:r>
            <a:br>
              <a:rPr lang="en-IE" dirty="0"/>
            </a:br>
            <a:br>
              <a:rPr lang="en-IE" dirty="0"/>
            </a:br>
            <a:r>
              <a:rPr lang="en-IE" sz="1200" b="0" i="0" kern="1200" dirty="0">
                <a:solidFill>
                  <a:schemeClr val="tx1"/>
                </a:solidFill>
                <a:effectLst/>
                <a:latin typeface="+mn-lt"/>
                <a:ea typeface="+mn-ea"/>
                <a:cs typeface="+mn-cs"/>
              </a:rPr>
              <a:t>Do you choose to overlook public debate and mistrust and keep on track with your plan sticking with the 3 month timeline?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48</a:t>
            </a:fld>
            <a:endParaRPr lang="en-US"/>
          </a:p>
        </p:txBody>
      </p:sp>
    </p:spTree>
    <p:extLst>
      <p:ext uri="{BB962C8B-B14F-4D97-AF65-F5344CB8AC3E}">
        <p14:creationId xmlns:p14="http://schemas.microsoft.com/office/powerpoint/2010/main" val="20546367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with infection rates booming as the Haywire variant takes hold, launching a global second wave. There are sharp increases in deaths and hospitalisations. </a:t>
            </a:r>
            <a:br>
              <a:rPr lang="en-IE" dirty="0"/>
            </a:br>
            <a:br>
              <a:rPr lang="en-IE" dirty="0"/>
            </a:br>
            <a:r>
              <a:rPr lang="en-IE" sz="1200" b="0" i="0" kern="1200" dirty="0">
                <a:solidFill>
                  <a:schemeClr val="tx1"/>
                </a:solidFill>
                <a:effectLst/>
                <a:latin typeface="+mn-lt"/>
                <a:ea typeface="+mn-ea"/>
                <a:cs typeface="+mn-cs"/>
              </a:rPr>
              <a:t>The current vaccine's efficacy goes from 98% efficacy to 41% against the new variant.</a:t>
            </a:r>
            <a:br>
              <a:rPr lang="en-IE" dirty="0"/>
            </a:br>
            <a:br>
              <a:rPr lang="en-IE" dirty="0"/>
            </a:br>
            <a:r>
              <a:rPr lang="en-IE" sz="1200" b="0" i="0" kern="1200" dirty="0">
                <a:solidFill>
                  <a:schemeClr val="tx1"/>
                </a:solidFill>
                <a:effectLst/>
                <a:latin typeface="+mn-lt"/>
                <a:ea typeface="+mn-ea"/>
                <a:cs typeface="+mn-cs"/>
              </a:rPr>
              <a:t>You need to go back to the Research Phase to develop a new vaccine as Haywire takes over. </a:t>
            </a:r>
            <a:br>
              <a:rPr lang="en-IE" dirty="0"/>
            </a:br>
            <a:br>
              <a:rPr lang="en-IE" dirty="0"/>
            </a:br>
            <a:r>
              <a:rPr lang="en-IE" sz="1200" b="0" i="0" kern="1200" dirty="0">
                <a:solidFill>
                  <a:schemeClr val="tx1"/>
                </a:solidFill>
                <a:effectLst/>
                <a:latin typeface="+mn-lt"/>
                <a:ea typeface="+mn-ea"/>
                <a:cs typeface="+mn-cs"/>
              </a:rPr>
              <a:t>Return to Research Phase.</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49</a:t>
            </a:fld>
            <a:endParaRPr lang="en-US"/>
          </a:p>
        </p:txBody>
      </p:sp>
    </p:spTree>
    <p:extLst>
      <p:ext uri="{BB962C8B-B14F-4D97-AF65-F5344CB8AC3E}">
        <p14:creationId xmlns:p14="http://schemas.microsoft.com/office/powerpoint/2010/main" val="36466293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choose to go full steam ahead with one focus only to eradicate the virus, ignoring public hesitancy with no effort to educate the community and to address mistrust. Anti-vaxxers protest and polarise the public. </a:t>
            </a:r>
            <a:br>
              <a:rPr lang="en-IE" dirty="0"/>
            </a:br>
            <a:br>
              <a:rPr lang="en-IE" dirty="0"/>
            </a:br>
            <a:r>
              <a:rPr lang="en-IE" sz="1200" b="0" i="0" kern="1200" dirty="0">
                <a:solidFill>
                  <a:schemeClr val="tx1"/>
                </a:solidFill>
                <a:effectLst/>
                <a:latin typeface="+mn-lt"/>
                <a:ea typeface="+mn-ea"/>
                <a:cs typeface="+mn-cs"/>
              </a:rPr>
              <a:t>Rebellion occurs and the VECTOR VIRUS reaches new heights of transmission, new variants emerge and society collapses </a:t>
            </a:r>
            <a:br>
              <a:rPr lang="en-IE" dirty="0"/>
            </a:br>
            <a:br>
              <a:rPr lang="en-IE" dirty="0"/>
            </a:br>
            <a:r>
              <a:rPr lang="en-IE" sz="1200" b="0" i="0" kern="1200" dirty="0">
                <a:solidFill>
                  <a:schemeClr val="tx1"/>
                </a:solidFill>
                <a:effectLst/>
                <a:latin typeface="+mn-lt"/>
                <a:ea typeface="+mn-ea"/>
                <a:cs typeface="+mn-cs"/>
              </a:rPr>
              <a:t>Return to Trials Phase.</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50</a:t>
            </a:fld>
            <a:endParaRPr lang="en-US"/>
          </a:p>
        </p:txBody>
      </p:sp>
    </p:spTree>
    <p:extLst>
      <p:ext uri="{BB962C8B-B14F-4D97-AF65-F5344CB8AC3E}">
        <p14:creationId xmlns:p14="http://schemas.microsoft.com/office/powerpoint/2010/main" val="41108623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with your approval, your research team disregard the outlier cases .You can now progress to human trials. </a:t>
            </a:r>
            <a:br>
              <a:rPr lang="en-IE" dirty="0"/>
            </a:br>
            <a:r>
              <a:rPr lang="en-IE" sz="1200" b="0" i="0" kern="1200" dirty="0">
                <a:solidFill>
                  <a:schemeClr val="tx1"/>
                </a:solidFill>
                <a:effectLst/>
                <a:latin typeface="+mn-lt"/>
                <a:ea typeface="+mn-ea"/>
                <a:cs typeface="+mn-cs"/>
              </a:rPr>
              <a:t>You now need to recruit human volunteers to test it on who are a sample of the population. You normally open enrolment to the broad public, which can be slow. The government has offered the use of prison inmates as test subjects. Do you vote to take this offer?</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51</a:t>
            </a:fld>
            <a:endParaRPr lang="en-US"/>
          </a:p>
        </p:txBody>
      </p:sp>
    </p:spTree>
    <p:extLst>
      <p:ext uri="{BB962C8B-B14F-4D97-AF65-F5344CB8AC3E}">
        <p14:creationId xmlns:p14="http://schemas.microsoft.com/office/powerpoint/2010/main" val="9690276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choose not to test on prisoners. There are low volunteer rates from the general public. </a:t>
            </a:r>
            <a:br>
              <a:rPr lang="en-IE" dirty="0"/>
            </a:br>
            <a:br>
              <a:rPr lang="en-IE" dirty="0"/>
            </a:br>
            <a:r>
              <a:rPr lang="en-IE" sz="1200" b="0" i="0" kern="1200" dirty="0">
                <a:solidFill>
                  <a:schemeClr val="tx1"/>
                </a:solidFill>
                <a:effectLst/>
                <a:latin typeface="+mn-lt"/>
                <a:ea typeface="+mn-ea"/>
                <a:cs typeface="+mn-cs"/>
              </a:rPr>
              <a:t>A programme in the USA has faced the same problem and offered a monetary incentive to encourage volunteers to participate in trials.  </a:t>
            </a:r>
            <a:br>
              <a:rPr lang="en-IE" dirty="0"/>
            </a:br>
            <a:br>
              <a:rPr lang="en-IE" dirty="0"/>
            </a:br>
            <a:r>
              <a:rPr lang="en-IE" sz="1200" b="0" i="0" kern="1200" dirty="0">
                <a:solidFill>
                  <a:schemeClr val="tx1"/>
                </a:solidFill>
                <a:effectLst/>
                <a:latin typeface="+mn-lt"/>
                <a:ea typeface="+mn-ea"/>
                <a:cs typeface="+mn-cs"/>
              </a:rPr>
              <a:t>"If you participate in a trial you will receive a small cash reward for your time"  </a:t>
            </a:r>
            <a:br>
              <a:rPr lang="en-IE" dirty="0"/>
            </a:br>
            <a:br>
              <a:rPr lang="en-IE" dirty="0"/>
            </a:br>
            <a:r>
              <a:rPr lang="en-IE" sz="1200" b="0" i="0" kern="1200" dirty="0">
                <a:solidFill>
                  <a:schemeClr val="tx1"/>
                </a:solidFill>
                <a:effectLst/>
                <a:latin typeface="+mn-lt"/>
                <a:ea typeface="+mn-ea"/>
                <a:cs typeface="+mn-cs"/>
              </a:rPr>
              <a:t>Do you choose to draw on the inspiration from the USA?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52</a:t>
            </a:fld>
            <a:endParaRPr lang="en-US"/>
          </a:p>
        </p:txBody>
      </p:sp>
    </p:spTree>
    <p:extLst>
      <p:ext uri="{BB962C8B-B14F-4D97-AF65-F5344CB8AC3E}">
        <p14:creationId xmlns:p14="http://schemas.microsoft.com/office/powerpoint/2010/main" val="31771453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Play full video clip</a:t>
            </a:r>
          </a:p>
        </p:txBody>
      </p:sp>
      <p:sp>
        <p:nvSpPr>
          <p:cNvPr id="4" name="Slide Number Placeholder 3"/>
          <p:cNvSpPr>
            <a:spLocks noGrp="1"/>
          </p:cNvSpPr>
          <p:nvPr>
            <p:ph type="sldNum" sz="quarter" idx="5"/>
          </p:nvPr>
        </p:nvSpPr>
        <p:spPr/>
        <p:txBody>
          <a:bodyPr/>
          <a:lstStyle/>
          <a:p>
            <a:fld id="{FE7E5E82-838E-1241-AA20-6E8CDED8C693}" type="slidenum">
              <a:rPr lang="en-US" smtClean="0"/>
              <a:t>4</a:t>
            </a:fld>
            <a:endParaRPr lang="en-US"/>
          </a:p>
        </p:txBody>
      </p:sp>
    </p:spTree>
    <p:extLst>
      <p:ext uri="{BB962C8B-B14F-4D97-AF65-F5344CB8AC3E}">
        <p14:creationId xmlns:p14="http://schemas.microsoft.com/office/powerpoint/2010/main" val="4013161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you choose not to introduce a monetary incentive. However over in Norway a research team has developed a pilot for a test event scheme in which they will host an outdoor music event with 500 participants to monitor VECTOR VIRUS transmission. You reach out to collaborate and offer the vaccine trials to those attending the event. As this sample of the population is varied and they are willingly participating in testing they all agree, and you successfully trial and publish your vaccine data. </a:t>
            </a:r>
            <a:br>
              <a:rPr lang="en-IE" dirty="0"/>
            </a:br>
            <a:br>
              <a:rPr lang="en-IE" dirty="0"/>
            </a:br>
            <a:r>
              <a:rPr lang="en-IE" dirty="0"/>
              <a:t>After this test event and several more successful events, </a:t>
            </a:r>
            <a:r>
              <a:rPr lang="en-IE" sz="1200" b="0" i="0" kern="1200" dirty="0">
                <a:solidFill>
                  <a:schemeClr val="tx1"/>
                </a:solidFill>
                <a:effectLst/>
                <a:latin typeface="+mn-lt"/>
                <a:ea typeface="+mn-ea"/>
                <a:cs typeface="+mn-cs"/>
              </a:rPr>
              <a:t>you can now publish the data and are ready for roll out the vaccine. You have 10,000 doses ready to distribute immediately, Production takes 8 weeks, who do you distribute to first?</a:t>
            </a:r>
          </a:p>
          <a:p>
            <a:endParaRPr lang="en-IE"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E7E5E82-838E-1241-AA20-6E8CDED8C693}" type="slidenum">
              <a:rPr lang="en-US" smtClean="0"/>
              <a:t>53</a:t>
            </a:fld>
            <a:endParaRPr lang="en-US"/>
          </a:p>
        </p:txBody>
      </p:sp>
    </p:spTree>
    <p:extLst>
      <p:ext uri="{BB962C8B-B14F-4D97-AF65-F5344CB8AC3E}">
        <p14:creationId xmlns:p14="http://schemas.microsoft.com/office/powerpoint/2010/main" val="33033739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choose to recruit volunteers with the offer of a cash incentive.</a:t>
            </a:r>
          </a:p>
          <a:p>
            <a:endParaRPr lang="en-IE" sz="1200" b="0" i="0" kern="1200" dirty="0">
              <a:solidFill>
                <a:schemeClr val="tx1"/>
              </a:solidFill>
              <a:effectLst/>
              <a:latin typeface="+mn-lt"/>
              <a:ea typeface="+mn-ea"/>
              <a:cs typeface="+mn-cs"/>
            </a:endParaRPr>
          </a:p>
          <a:p>
            <a:r>
              <a:rPr lang="en-IE" sz="1200" b="0" i="0" kern="1200" dirty="0">
                <a:solidFill>
                  <a:schemeClr val="tx1"/>
                </a:solidFill>
                <a:effectLst/>
                <a:latin typeface="+mn-lt"/>
                <a:ea typeface="+mn-ea"/>
                <a:cs typeface="+mn-cs"/>
              </a:rPr>
              <a:t>An independent reviewer flags the exploitation of vulnerable people in low socio-economic areas. Also, the diversity of volunteers is deemed to be too low. You need a sample that is representative of the entire population. Go back to Research Phase to restart your research.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54</a:t>
            </a:fld>
            <a:endParaRPr lang="en-US"/>
          </a:p>
        </p:txBody>
      </p:sp>
    </p:spTree>
    <p:extLst>
      <p:ext uri="{BB962C8B-B14F-4D97-AF65-F5344CB8AC3E}">
        <p14:creationId xmlns:p14="http://schemas.microsoft.com/office/powerpoint/2010/main" val="19333331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Yes, you decide to enrol prison inmates, who are not enrolling by choice. The trials show that your vaccine has moderate efficacy, but there are some side effects.</a:t>
            </a:r>
            <a:br>
              <a:rPr lang="en-IE" dirty="0"/>
            </a:br>
            <a:br>
              <a:rPr lang="en-IE" dirty="0"/>
            </a:br>
            <a:r>
              <a:rPr lang="en-IE" sz="1200" b="0" i="0" kern="1200" dirty="0">
                <a:solidFill>
                  <a:schemeClr val="tx1"/>
                </a:solidFill>
                <a:effectLst/>
                <a:latin typeface="+mn-lt"/>
                <a:ea typeface="+mn-ea"/>
                <a:cs typeface="+mn-cs"/>
              </a:rPr>
              <a:t>Some prisoners suffer negative reactions, however overall the vaccine is effective. Do you publicise that there were some negative reactions knowing it may impact vaccine take up?</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55</a:t>
            </a:fld>
            <a:endParaRPr lang="en-US"/>
          </a:p>
        </p:txBody>
      </p:sp>
    </p:spTree>
    <p:extLst>
      <p:ext uri="{BB962C8B-B14F-4D97-AF65-F5344CB8AC3E}">
        <p14:creationId xmlns:p14="http://schemas.microsoft.com/office/powerpoint/2010/main" val="10955577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Yes, </a:t>
            </a:r>
            <a:r>
              <a:rPr lang="en-IE" sz="1200" b="0" i="0" kern="1200" dirty="0">
                <a:solidFill>
                  <a:schemeClr val="tx1"/>
                </a:solidFill>
                <a:effectLst/>
                <a:latin typeface="+mn-lt"/>
                <a:ea typeface="+mn-ea"/>
                <a:cs typeface="+mn-cs"/>
              </a:rPr>
              <a:t>you publish all your data including the negative reactions. There are some negative media reports. Another research team uses this info and advances your design. Your teams collaborate. The vaccine works as expected, prisoners are now protected. The vaccine is ready for roll-out. You have 10,000 doses ready to roll-out immediately. Production takes 8 weeks, Which group do you distribute to first?</a:t>
            </a:r>
            <a:endParaRPr lang="en-US" dirty="0"/>
          </a:p>
          <a:p>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56</a:t>
            </a:fld>
            <a:endParaRPr lang="en-US"/>
          </a:p>
        </p:txBody>
      </p:sp>
    </p:spTree>
    <p:extLst>
      <p:ext uri="{BB962C8B-B14F-4D97-AF65-F5344CB8AC3E}">
        <p14:creationId xmlns:p14="http://schemas.microsoft.com/office/powerpoint/2010/main" val="17435378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0" i="0" kern="1200" dirty="0">
                <a:solidFill>
                  <a:schemeClr val="tx1"/>
                </a:solidFill>
                <a:effectLst/>
                <a:latin typeface="+mn-lt"/>
                <a:ea typeface="+mn-ea"/>
                <a:cs typeface="+mn-cs"/>
              </a:rPr>
              <a:t>The vaccine is ready for roll-out and the community is waiting to receive the first doses. You have 10,000 doses ready to roll-out immediately. Which group do you distribute to first?</a:t>
            </a:r>
            <a:endParaRPr lang="en-US" dirty="0"/>
          </a:p>
          <a:p>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57</a:t>
            </a:fld>
            <a:endParaRPr lang="en-US"/>
          </a:p>
        </p:txBody>
      </p:sp>
    </p:spTree>
    <p:extLst>
      <p:ext uri="{BB962C8B-B14F-4D97-AF65-F5344CB8AC3E}">
        <p14:creationId xmlns:p14="http://schemas.microsoft.com/office/powerpoint/2010/main" val="3254667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12</a:t>
            </a:fld>
            <a:endParaRPr lang="en-US"/>
          </a:p>
        </p:txBody>
      </p:sp>
    </p:spTree>
    <p:extLst>
      <p:ext uri="{BB962C8B-B14F-4D97-AF65-F5344CB8AC3E}">
        <p14:creationId xmlns:p14="http://schemas.microsoft.com/office/powerpoint/2010/main" val="844777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students reach the end of their gameplay they or the teacher can play a short (1.5 minute) video from the Welcome Trust explaining the realities of vaccine distribution.</a:t>
            </a:r>
          </a:p>
        </p:txBody>
      </p:sp>
      <p:sp>
        <p:nvSpPr>
          <p:cNvPr id="4" name="Slide Number Placeholder 3"/>
          <p:cNvSpPr>
            <a:spLocks noGrp="1"/>
          </p:cNvSpPr>
          <p:nvPr>
            <p:ph type="sldNum" sz="quarter" idx="5"/>
          </p:nvPr>
        </p:nvSpPr>
        <p:spPr/>
        <p:txBody>
          <a:bodyPr/>
          <a:lstStyle/>
          <a:p>
            <a:fld id="{FE7E5E82-838E-1241-AA20-6E8CDED8C693}" type="slidenum">
              <a:rPr lang="en-US" smtClean="0"/>
              <a:t>18</a:t>
            </a:fld>
            <a:endParaRPr lang="en-US"/>
          </a:p>
        </p:txBody>
      </p:sp>
    </p:spTree>
    <p:extLst>
      <p:ext uri="{BB962C8B-B14F-4D97-AF65-F5344CB8AC3E}">
        <p14:creationId xmlns:p14="http://schemas.microsoft.com/office/powerpoint/2010/main" val="886503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latin typeface="Arial" panose="020B0604020202020204" pitchFamily="34" charset="0"/>
                <a:cs typeface="Arial" panose="020B0604020202020204" pitchFamily="34" charset="0"/>
              </a:rPr>
              <a:t>Before embarking on vaccine development, you need to decide your strategy. Other countries are working on vaccine development too and have offered to </a:t>
            </a:r>
            <a:r>
              <a:rPr lang="en-IE" sz="1200" dirty="0">
                <a:latin typeface="Arial" panose="020B0604020202020204" pitchFamily="34" charset="0"/>
                <a:cs typeface="Arial" panose="020B0604020202020204" pitchFamily="34" charset="0"/>
              </a:rPr>
              <a:t>collaborate</a:t>
            </a:r>
            <a:r>
              <a:rPr lang="en-IE" dirty="0">
                <a:latin typeface="Arial" panose="020B0604020202020204" pitchFamily="34" charset="0"/>
                <a:cs typeface="Arial" panose="020B0604020202020204" pitchFamily="34" charset="0"/>
              </a:rPr>
              <a:t>. This would help progress the development and be more time efficient.</a:t>
            </a:r>
            <a:br>
              <a:rPr lang="en-IE" dirty="0">
                <a:latin typeface="Arial" panose="020B0604020202020204" pitchFamily="34" charset="0"/>
                <a:cs typeface="Arial" panose="020B0604020202020204" pitchFamily="34" charset="0"/>
              </a:rPr>
            </a:br>
            <a:br>
              <a:rPr lang="en-IE" dirty="0">
                <a:latin typeface="Arial" panose="020B0604020202020204" pitchFamily="34" charset="0"/>
                <a:cs typeface="Arial" panose="020B0604020202020204" pitchFamily="34" charset="0"/>
              </a:rPr>
            </a:br>
            <a:r>
              <a:rPr lang="en-IE" dirty="0">
                <a:latin typeface="Arial" panose="020B0604020202020204" pitchFamily="34" charset="0"/>
                <a:cs typeface="Arial" panose="020B0604020202020204" pitchFamily="34" charset="0"/>
              </a:rPr>
              <a:t>If you decide to collaborate, down the line, when you are rolling out the vaccine your country may lose priority in how many doses you receive. If you work alone, your vaccine development will take much longer but you have autonomy over how you distribute them once developed.</a:t>
            </a:r>
            <a:br>
              <a:rPr lang="en-IE" dirty="0">
                <a:latin typeface="Arial" panose="020B0604020202020204" pitchFamily="34" charset="0"/>
                <a:cs typeface="Arial" panose="020B0604020202020204" pitchFamily="34" charset="0"/>
              </a:rPr>
            </a:br>
            <a:br>
              <a:rPr lang="en-IE" dirty="0">
                <a:latin typeface="Arial" panose="020B0604020202020204" pitchFamily="34" charset="0"/>
                <a:cs typeface="Arial" panose="020B0604020202020204" pitchFamily="34" charset="0"/>
              </a:rPr>
            </a:br>
            <a:r>
              <a:rPr lang="en-IE" dirty="0">
                <a:latin typeface="Arial" panose="020B0604020202020204" pitchFamily="34" charset="0"/>
                <a:cs typeface="Arial" panose="020B0604020202020204" pitchFamily="34" charset="0"/>
              </a:rPr>
              <a:t>Do you choose to collaborate with other countries in the development phase?</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20</a:t>
            </a:fld>
            <a:endParaRPr lang="en-US"/>
          </a:p>
        </p:txBody>
      </p:sp>
    </p:spTree>
    <p:extLst>
      <p:ext uri="{BB962C8B-B14F-4D97-AF65-F5344CB8AC3E}">
        <p14:creationId xmlns:p14="http://schemas.microsoft.com/office/powerpoint/2010/main" val="18621455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we work alone: </a:t>
            </a:r>
            <a:br>
              <a:rPr lang="en-IE" dirty="0"/>
            </a:br>
            <a:br>
              <a:rPr lang="en-IE" dirty="0"/>
            </a:br>
            <a:r>
              <a:rPr lang="en-IE" sz="1200" b="0" i="0" kern="1200" dirty="0">
                <a:solidFill>
                  <a:schemeClr val="tx1"/>
                </a:solidFill>
                <a:effectLst/>
                <a:latin typeface="+mn-lt"/>
                <a:ea typeface="+mn-ea"/>
                <a:cs typeface="+mn-cs"/>
              </a:rPr>
              <a:t>There are several phases of testing in vaccine development, first you must prove its safety - proving it works in an animal model before testing it in human trials. This can take a significant amount of time. The world is waiting and the death rate is increasing daily. Your research team are eager to move quickly and move to human trials. </a:t>
            </a:r>
            <a:br>
              <a:rPr lang="en-IE" dirty="0"/>
            </a:br>
            <a:br>
              <a:rPr lang="en-IE" dirty="0"/>
            </a:br>
            <a:r>
              <a:rPr lang="en-IE" sz="1200" b="0" i="0" kern="1200" dirty="0">
                <a:solidFill>
                  <a:schemeClr val="tx1"/>
                </a:solidFill>
                <a:effectLst/>
                <a:latin typeface="+mn-lt"/>
                <a:ea typeface="+mn-ea"/>
                <a:cs typeface="+mn-cs"/>
              </a:rPr>
              <a:t>Trials at the lab are going slowly, you think you are on the right track but the results don't show enough significance. You are tempted to create some fake data, that indicates more positive results. This will allow you to get to human trials quickly. Do you falsify your data? </a:t>
            </a: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21</a:t>
            </a:fld>
            <a:endParaRPr lang="en-US"/>
          </a:p>
        </p:txBody>
      </p:sp>
    </p:spTree>
    <p:extLst>
      <p:ext uri="{BB962C8B-B14F-4D97-AF65-F5344CB8AC3E}">
        <p14:creationId xmlns:p14="http://schemas.microsoft.com/office/powerpoint/2010/main" val="36388877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0" i="0" kern="1200" dirty="0">
                <a:solidFill>
                  <a:schemeClr val="tx1"/>
                </a:solidFill>
                <a:effectLst/>
                <a:latin typeface="+mn-lt"/>
                <a:ea typeface="+mn-ea"/>
                <a:cs typeface="+mn-cs"/>
              </a:rPr>
              <a:t>No - The vaccine is developed but takes longer. </a:t>
            </a:r>
            <a:br>
              <a:rPr lang="en-IE" dirty="0"/>
            </a:br>
            <a:br>
              <a:rPr lang="en-IE" dirty="0"/>
            </a:br>
            <a:r>
              <a:rPr lang="en-IE" sz="1200" b="0" i="0" kern="1200" dirty="0">
                <a:solidFill>
                  <a:schemeClr val="tx1"/>
                </a:solidFill>
                <a:effectLst/>
                <a:latin typeface="+mn-lt"/>
                <a:ea typeface="+mn-ea"/>
                <a:cs typeface="+mn-cs"/>
              </a:rPr>
              <a:t>As a result of the delay in your vaccine </a:t>
            </a:r>
            <a:r>
              <a:rPr lang="en-IE" sz="1200" b="0" i="0" kern="1200" dirty="0" err="1">
                <a:solidFill>
                  <a:schemeClr val="tx1"/>
                </a:solidFill>
                <a:effectLst/>
                <a:latin typeface="+mn-lt"/>
                <a:ea typeface="+mn-ea"/>
                <a:cs typeface="+mn-cs"/>
              </a:rPr>
              <a:t>develpoment</a:t>
            </a:r>
            <a:r>
              <a:rPr lang="en-IE" sz="1200" b="0" i="0" kern="1200" dirty="0">
                <a:solidFill>
                  <a:schemeClr val="tx1"/>
                </a:solidFill>
                <a:effectLst/>
                <a:latin typeface="+mn-lt"/>
                <a:ea typeface="+mn-ea"/>
                <a:cs typeface="+mn-cs"/>
              </a:rPr>
              <a:t>, the public's compliance drops and uptake is low - not enough people are getting it to protect the community. Do you vote to make vaccination mandatory?</a:t>
            </a:r>
            <a:br>
              <a:rPr lang="en-IE" dirty="0"/>
            </a:br>
            <a:endParaRPr lang="en-US" dirty="0"/>
          </a:p>
        </p:txBody>
      </p:sp>
      <p:sp>
        <p:nvSpPr>
          <p:cNvPr id="4" name="Slide Number Placeholder 3"/>
          <p:cNvSpPr>
            <a:spLocks noGrp="1"/>
          </p:cNvSpPr>
          <p:nvPr>
            <p:ph type="sldNum" sz="quarter" idx="5"/>
          </p:nvPr>
        </p:nvSpPr>
        <p:spPr/>
        <p:txBody>
          <a:bodyPr/>
          <a:lstStyle/>
          <a:p>
            <a:fld id="{FE7E5E82-838E-1241-AA20-6E8CDED8C693}" type="slidenum">
              <a:rPr lang="en-US" smtClean="0"/>
              <a:t>22</a:t>
            </a:fld>
            <a:endParaRPr lang="en-US"/>
          </a:p>
        </p:txBody>
      </p:sp>
    </p:spTree>
    <p:extLst>
      <p:ext uri="{BB962C8B-B14F-4D97-AF65-F5344CB8AC3E}">
        <p14:creationId xmlns:p14="http://schemas.microsoft.com/office/powerpoint/2010/main" val="1657508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D596C-4A09-5440-923D-D1A9B0E353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EB67FA5F-3FAD-4A45-8952-6D79545345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9700D470-6DDC-8744-96CB-BBB44542E21D}"/>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7E5247ED-3113-2B43-8655-A74B0DF428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058E1B-2C6E-2141-9033-66E1F0CF9B58}"/>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36391360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11871-AEE4-1940-BDFC-426B4CB15855}"/>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C5E0E15-4D5F-F04B-B6F9-53ADCFDCF35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35287A9-146E-6042-87DB-EE847A746818}"/>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76947A30-0209-EC4B-90B9-492C6E71C8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CF8E1F-D3B1-A146-A902-EE20ECC107A4}"/>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657882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D54DC9-46E2-C344-8FAC-559C3FC7F55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D95B19F3-401F-CA49-8E3C-CC85470C38D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AA7E313-5FAB-4A41-94C8-5594744A9BCB}"/>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51537159-86CC-3348-9D39-B276E37D02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941FD-BB01-0644-8127-08FC0CBC370F}"/>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878114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76F64B39-2364-7247-92AA-A7AEAB13B57A}"/>
              </a:ext>
            </a:extLst>
          </p:cNvPr>
          <p:cNvSpPr/>
          <p:nvPr userDrawn="1"/>
        </p:nvSpPr>
        <p:spPr>
          <a:xfrm>
            <a:off x="6013563" y="0"/>
            <a:ext cx="5779140" cy="6874384"/>
          </a:xfrm>
          <a:prstGeom prst="rect">
            <a:avLst/>
          </a:prstGeom>
          <a:gradFill>
            <a:gsLst>
              <a:gs pos="0">
                <a:srgbClr val="4CA7DA"/>
              </a:gs>
              <a:gs pos="100000">
                <a:srgbClr val="396B99"/>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3" name="Rectangle 12">
            <a:extLst>
              <a:ext uri="{FF2B5EF4-FFF2-40B4-BE49-F238E27FC236}">
                <a16:creationId xmlns:a16="http://schemas.microsoft.com/office/drawing/2014/main" id="{72A9D1A1-C4D1-4443-A885-E0AF4678F839}"/>
              </a:ext>
            </a:extLst>
          </p:cNvPr>
          <p:cNvSpPr/>
          <p:nvPr userDrawn="1"/>
        </p:nvSpPr>
        <p:spPr>
          <a:xfrm>
            <a:off x="6013563" y="5535261"/>
            <a:ext cx="5779141" cy="95193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 name="Title 1"/>
          <p:cNvSpPr>
            <a:spLocks noGrp="1"/>
          </p:cNvSpPr>
          <p:nvPr>
            <p:ph type="ctrTitle"/>
          </p:nvPr>
        </p:nvSpPr>
        <p:spPr>
          <a:xfrm>
            <a:off x="6172265" y="1355252"/>
            <a:ext cx="5358948" cy="1092794"/>
          </a:xfrm>
        </p:spPr>
        <p:txBody>
          <a:bodyPr>
            <a:noAutofit/>
          </a:bodyPr>
          <a:lstStyle>
            <a:lvl1pPr>
              <a:defRPr sz="3200" b="1" i="0">
                <a:solidFill>
                  <a:schemeClr val="bg1"/>
                </a:solidFill>
              </a:defRPr>
            </a:lvl1pPr>
          </a:lstStyle>
          <a:p>
            <a:r>
              <a:rPr lang="en-US" dirty="0"/>
              <a:t>Click to edit Master title style</a:t>
            </a:r>
            <a:endParaRPr dirty="0"/>
          </a:p>
        </p:txBody>
      </p:sp>
      <p:sp>
        <p:nvSpPr>
          <p:cNvPr id="3" name="Subtitle 2"/>
          <p:cNvSpPr>
            <a:spLocks noGrp="1"/>
          </p:cNvSpPr>
          <p:nvPr>
            <p:ph type="subTitle" idx="1"/>
          </p:nvPr>
        </p:nvSpPr>
        <p:spPr>
          <a:xfrm>
            <a:off x="6172265" y="2714310"/>
            <a:ext cx="5358948" cy="443563"/>
          </a:xfrm>
        </p:spPr>
        <p:txBody>
          <a:bodyPr>
            <a:normAutofit/>
          </a:bodyPr>
          <a:lstStyle>
            <a:lvl1pPr marL="0" indent="0" algn="l">
              <a:spcBef>
                <a:spcPts val="300"/>
              </a:spcBef>
              <a:buNone/>
              <a:defRPr sz="1600" b="0" i="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9" name="Picture Placeholder 8">
            <a:extLst>
              <a:ext uri="{FF2B5EF4-FFF2-40B4-BE49-F238E27FC236}">
                <a16:creationId xmlns:a16="http://schemas.microsoft.com/office/drawing/2014/main" id="{39828BC2-66CE-9545-BFB5-87F6540E7D57}"/>
              </a:ext>
            </a:extLst>
          </p:cNvPr>
          <p:cNvSpPr>
            <a:spLocks noGrp="1"/>
          </p:cNvSpPr>
          <p:nvPr>
            <p:ph type="pic" sz="quarter" idx="10" hasCustomPrompt="1"/>
          </p:nvPr>
        </p:nvSpPr>
        <p:spPr>
          <a:xfrm>
            <a:off x="6013563" y="5535261"/>
            <a:ext cx="5779140" cy="951933"/>
          </a:xfrm>
        </p:spPr>
        <p:txBody>
          <a:bodyPr anchor="ctr"/>
          <a:lstStyle>
            <a:lvl1pPr marL="0" indent="0" algn="ctr">
              <a:buNone/>
              <a:defRPr b="0" i="0"/>
            </a:lvl1pPr>
          </a:lstStyle>
          <a:p>
            <a:r>
              <a:rPr lang="en-US" dirty="0"/>
              <a:t>Click to add Logo</a:t>
            </a:r>
          </a:p>
        </p:txBody>
      </p:sp>
      <p:pic>
        <p:nvPicPr>
          <p:cNvPr id="11" name="Picture 10">
            <a:extLst>
              <a:ext uri="{FF2B5EF4-FFF2-40B4-BE49-F238E27FC236}">
                <a16:creationId xmlns:a16="http://schemas.microsoft.com/office/drawing/2014/main" id="{6C3A3792-D837-FE4E-9E28-6FE83C135D7E}"/>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222141" y="346364"/>
            <a:ext cx="5179454" cy="5179454"/>
          </a:xfrm>
          <a:prstGeom prst="rect">
            <a:avLst/>
          </a:prstGeom>
        </p:spPr>
      </p:pic>
      <p:pic>
        <p:nvPicPr>
          <p:cNvPr id="14" name="Picture 13">
            <a:extLst>
              <a:ext uri="{FF2B5EF4-FFF2-40B4-BE49-F238E27FC236}">
                <a16:creationId xmlns:a16="http://schemas.microsoft.com/office/drawing/2014/main" id="{8F81E5B4-90ED-464B-85D2-50E1352B177D}"/>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865540" y="5850843"/>
            <a:ext cx="562906" cy="375270"/>
          </a:xfrm>
          <a:prstGeom prst="rect">
            <a:avLst/>
          </a:prstGeom>
        </p:spPr>
      </p:pic>
      <p:sp>
        <p:nvSpPr>
          <p:cNvPr id="15" name="TextBox 14">
            <a:extLst>
              <a:ext uri="{FF2B5EF4-FFF2-40B4-BE49-F238E27FC236}">
                <a16:creationId xmlns:a16="http://schemas.microsoft.com/office/drawing/2014/main" id="{32AD7F2E-49E1-1F48-BEE2-61E045C50012}"/>
              </a:ext>
            </a:extLst>
          </p:cNvPr>
          <p:cNvSpPr txBox="1"/>
          <p:nvPr userDrawn="1"/>
        </p:nvSpPr>
        <p:spPr>
          <a:xfrm>
            <a:off x="1576853" y="5869201"/>
            <a:ext cx="374329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0" i="0" dirty="0">
                <a:solidFill>
                  <a:srgbClr val="7F7F7F"/>
                </a:solidFill>
                <a:latin typeface="Open Sans Light" panose="020B0306030504020204" pitchFamily="34" charset="0"/>
                <a:ea typeface="Open Sans Light" panose="020B0306030504020204" pitchFamily="34" charset="0"/>
                <a:cs typeface="Open Sans Light" panose="020B0306030504020204" pitchFamily="34" charset="0"/>
              </a:rPr>
              <a:t>This project received funding from the European Union’s Horizon 2020 research and innovation programme under grant agreement No 824586.</a:t>
            </a:r>
            <a:endParaRPr lang="en-US" sz="1100" b="0" i="0" dirty="0">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val="1127356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43FC3-3396-1E46-8AE8-4FAC36B30A9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E7D16D-478D-F445-BD29-6AAB7E9FB8D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BD98449-661B-F34B-9659-6EA3216E3632}"/>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9A8D9DE0-6109-9B48-9E6C-C7DE7CAD22F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D392B0-3AE4-E642-A809-100C4DF24020}"/>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2786597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C6A9-1BC0-9F4E-8E6A-05DF623379B6}"/>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83A0295A-047B-C84D-8877-51B4692A01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599179EC-6F35-964A-8E07-C35C01E8877A}"/>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0139C8A3-CB96-6942-AE57-CD5621621F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5AAD91-10BE-5D41-AA05-F913A0E00B52}"/>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665928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2306F-3025-3948-9543-29A899E815FC}"/>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E71B21D-E4AA-0047-9D53-F1037222F66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DB749670-D6E0-8245-8242-9ACEF3FDB07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63FE9C2A-B62B-F346-839A-1AA7B8389E2F}"/>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6" name="Footer Placeholder 5">
            <a:extLst>
              <a:ext uri="{FF2B5EF4-FFF2-40B4-BE49-F238E27FC236}">
                <a16:creationId xmlns:a16="http://schemas.microsoft.com/office/drawing/2014/main" id="{DC52F90F-DDED-E042-A65F-11E012B47E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BA5A5D-C450-6944-A94D-81C1EB5EDBFE}"/>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2580407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EE54A-DE5B-9A42-9720-82F04250F5E1}"/>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07E3B8CE-2CE2-DF4E-9D5F-165DCD6C22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9E39575-527E-274A-A409-0AB8CB48C09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2FE51156-6185-9944-835E-9B8E87ADD4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1A98D0A-63FA-AF4F-8B3F-9BC027BAEF8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C4F01B06-C0A3-A64C-ADD7-DFCC375E30B4}"/>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8" name="Footer Placeholder 7">
            <a:extLst>
              <a:ext uri="{FF2B5EF4-FFF2-40B4-BE49-F238E27FC236}">
                <a16:creationId xmlns:a16="http://schemas.microsoft.com/office/drawing/2014/main" id="{A735F4F0-8881-124D-B590-CB19D4C703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0798327-56E2-A84A-8D8E-246EA95A4EDC}"/>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3013324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1EFD-149B-6146-8ECD-E2DC103246C3}"/>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95C55A42-3510-904A-8CD2-3FE375AE1913}"/>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4" name="Footer Placeholder 3">
            <a:extLst>
              <a:ext uri="{FF2B5EF4-FFF2-40B4-BE49-F238E27FC236}">
                <a16:creationId xmlns:a16="http://schemas.microsoft.com/office/drawing/2014/main" id="{E4218238-8764-494E-9B11-20D1E00459F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58391DF-E3BC-2644-AB72-5BE118563BEF}"/>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1776653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2468C8-A1D4-104C-9153-CEDDC1B7CCBB}"/>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3" name="Footer Placeholder 2">
            <a:extLst>
              <a:ext uri="{FF2B5EF4-FFF2-40B4-BE49-F238E27FC236}">
                <a16:creationId xmlns:a16="http://schemas.microsoft.com/office/drawing/2014/main" id="{5ED38213-3ED1-984E-9868-57F2E41A58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C150E7F-2C3B-EF4F-9B07-A6A024E7E1CC}"/>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2184403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9DF24-941A-7A43-AF1F-0B6894C3B03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571FF4A1-B8B5-3149-B81F-E60AB826CC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E9CE06B-AC60-F84B-AD45-477E99B91E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84518F9-F1C3-9A49-800F-ADC3A3D942B9}"/>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6" name="Footer Placeholder 5">
            <a:extLst>
              <a:ext uri="{FF2B5EF4-FFF2-40B4-BE49-F238E27FC236}">
                <a16:creationId xmlns:a16="http://schemas.microsoft.com/office/drawing/2014/main" id="{F9555698-8EDF-C94F-94CB-8E27B5917C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AD3A37-2587-8A49-AC9C-9590334FD708}"/>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32679308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CF3E7-EE18-804F-B69C-880417E7B4CB}"/>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C379A3E-E783-9A49-8BB8-A07FA688C2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B20FB3-CB56-5C46-AC04-BE271FE6262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6569DD0-239D-D143-ADD4-0895713218D7}"/>
              </a:ext>
            </a:extLst>
          </p:cNvPr>
          <p:cNvSpPr>
            <a:spLocks noGrp="1"/>
          </p:cNvSpPr>
          <p:nvPr>
            <p:ph type="dt" sz="half" idx="10"/>
          </p:nvPr>
        </p:nvSpPr>
        <p:spPr/>
        <p:txBody>
          <a:bodyPr/>
          <a:lstStyle/>
          <a:p>
            <a:fld id="{4F3EF07B-9F75-0A47-909F-8EDDE12C56DB}" type="datetimeFigureOut">
              <a:rPr lang="en-US" smtClean="0"/>
              <a:t>9/22/22</a:t>
            </a:fld>
            <a:endParaRPr lang="en-US"/>
          </a:p>
        </p:txBody>
      </p:sp>
      <p:sp>
        <p:nvSpPr>
          <p:cNvPr id="6" name="Footer Placeholder 5">
            <a:extLst>
              <a:ext uri="{FF2B5EF4-FFF2-40B4-BE49-F238E27FC236}">
                <a16:creationId xmlns:a16="http://schemas.microsoft.com/office/drawing/2014/main" id="{EB897A68-9FA1-8B48-BA0F-07BE63F136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C08EDFB-CABB-A44C-B375-99DB33488EF8}"/>
              </a:ext>
            </a:extLst>
          </p:cNvPr>
          <p:cNvSpPr>
            <a:spLocks noGrp="1"/>
          </p:cNvSpPr>
          <p:nvPr>
            <p:ph type="sldNum" sz="quarter" idx="12"/>
          </p:nvPr>
        </p:nvSpPr>
        <p:spPr/>
        <p:txBody>
          <a:bodyPr/>
          <a:lstStyle/>
          <a:p>
            <a:fld id="{6C61D684-9545-4E47-A49F-244A925865AA}" type="slidenum">
              <a:rPr lang="en-US" smtClean="0"/>
              <a:t>‹#›</a:t>
            </a:fld>
            <a:endParaRPr lang="en-US"/>
          </a:p>
        </p:txBody>
      </p:sp>
    </p:spTree>
    <p:extLst>
      <p:ext uri="{BB962C8B-B14F-4D97-AF65-F5344CB8AC3E}">
        <p14:creationId xmlns:p14="http://schemas.microsoft.com/office/powerpoint/2010/main" val="2583580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150997-BAFD-0644-B99E-FCD599B97E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424B9D49-AE75-7F40-A622-D3DD0FB54D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B977BF2-5E0F-6446-A21F-18D8856BE9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3EF07B-9F75-0A47-909F-8EDDE12C56DB}" type="datetimeFigureOut">
              <a:rPr lang="en-US" smtClean="0"/>
              <a:t>9/22/22</a:t>
            </a:fld>
            <a:endParaRPr lang="en-US"/>
          </a:p>
        </p:txBody>
      </p:sp>
      <p:sp>
        <p:nvSpPr>
          <p:cNvPr id="5" name="Footer Placeholder 4">
            <a:extLst>
              <a:ext uri="{FF2B5EF4-FFF2-40B4-BE49-F238E27FC236}">
                <a16:creationId xmlns:a16="http://schemas.microsoft.com/office/drawing/2014/main" id="{A3DE5DFF-D2E6-5E46-B986-B6A0E3032B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F54434C-F690-F248-95CF-59287D9E1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61D684-9545-4E47-A49F-244A925865AA}" type="slidenum">
              <a:rPr lang="en-US" smtClean="0"/>
              <a:t>‹#›</a:t>
            </a:fld>
            <a:endParaRPr lang="en-US"/>
          </a:p>
        </p:txBody>
      </p:sp>
    </p:spTree>
    <p:extLst>
      <p:ext uri="{BB962C8B-B14F-4D97-AF65-F5344CB8AC3E}">
        <p14:creationId xmlns:p14="http://schemas.microsoft.com/office/powerpoint/2010/main" val="8716455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58.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slide" Target="slide21.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audio" Target="../media/audio1.wav"/><Relationship Id="rId4" Type="http://schemas.openxmlformats.org/officeDocument/2006/relationships/slide" Target="slide30.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slide" Target="slide23.xml"/><Relationship Id="rId5" Type="http://schemas.openxmlformats.org/officeDocument/2006/relationships/audio" Target="../media/audio1.wav"/><Relationship Id="rId4" Type="http://schemas.openxmlformats.org/officeDocument/2006/relationships/slide" Target="slide2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slide" Target="slide26.xml"/><Relationship Id="rId5" Type="http://schemas.openxmlformats.org/officeDocument/2006/relationships/audio" Target="../media/audio1.wav"/><Relationship Id="rId4" Type="http://schemas.openxmlformats.org/officeDocument/2006/relationships/slide" Target="slide24.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audio" Target="../media/audio2.wav"/><Relationship Id="rId5" Type="http://schemas.openxmlformats.org/officeDocument/2006/relationships/slide" Target="slide18.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1.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0.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slide" Target="slide28.xml"/><Relationship Id="rId5" Type="http://schemas.openxmlformats.org/officeDocument/2006/relationships/audio" Target="../media/audio1.wav"/><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audio" Target="../media/audio2.wav"/><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slide" Target="slide31.xml"/><Relationship Id="rId5" Type="http://schemas.openxmlformats.org/officeDocument/2006/relationships/audio" Target="../media/audio1.wav"/><Relationship Id="rId4" Type="http://schemas.openxmlformats.org/officeDocument/2006/relationships/slide" Target="slide34.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slide" Target="slide33.xml"/><Relationship Id="rId5" Type="http://schemas.openxmlformats.org/officeDocument/2006/relationships/audio" Target="../media/audio1.wav"/><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audio" Target="../media/audio2.wav"/><Relationship Id="rId4" Type="http://schemas.openxmlformats.org/officeDocument/2006/relationships/slide" Target="slide18.xml"/></Relationships>
</file>

<file path=ppt/slides/_rels/slide3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1.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0.xml"/></Relationships>
</file>

<file path=ppt/slides/_rels/slide35.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slide" Target="slide36.xml"/><Relationship Id="rId4" Type="http://schemas.openxmlformats.org/officeDocument/2006/relationships/audio" Target="../media/audio1.wav"/></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slide" Target="slide44.xml"/><Relationship Id="rId5" Type="http://schemas.openxmlformats.org/officeDocument/2006/relationships/audio" Target="../media/audio1.wav"/><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slide" Target="slide38.xml"/><Relationship Id="rId4" Type="http://schemas.openxmlformats.org/officeDocument/2006/relationships/audio" Target="../media/audio1.wav"/></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36.xml"/></Relationships>
</file>

<file path=ppt/slides/_rels/slide39.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slide" Target="slide40.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q-17icRTMyY?feature=oembed" TargetMode="Externa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slide" Target="slide42.xml"/><Relationship Id="rId4" Type="http://schemas.openxmlformats.org/officeDocument/2006/relationships/audio" Target="../media/audio1.wav"/></Relationships>
</file>

<file path=ppt/slides/_rels/slide4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audio" Target="../media/audio2.wav"/><Relationship Id="rId4" Type="http://schemas.openxmlformats.org/officeDocument/2006/relationships/slide" Target="slide18.xml"/></Relationships>
</file>

<file path=ppt/slides/_rels/slide4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audio" Target="../media/audio1.wav"/></Relationships>
</file>

<file path=ppt/slides/_rels/slide4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audio" Target="../media/audio2.wav"/></Relationships>
</file>

<file path=ppt/slides/_rels/slide4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slide" Target="slide45.xml"/><Relationship Id="rId4" Type="http://schemas.openxmlformats.org/officeDocument/2006/relationships/audio" Target="../media/audio1.wav"/></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slide" Target="slide46.xml"/><Relationship Id="rId4" Type="http://schemas.openxmlformats.org/officeDocument/2006/relationships/audio" Target="../media/audio1.wav"/></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0.xml"/></Relationships>
</file>

<file path=ppt/slides/_rels/slide4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57.xml"/></Relationships>
</file>

<file path=ppt/slides/_rels/slide48.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slide" Target="slide47.xml"/><Relationship Id="rId4" Type="http://schemas.openxmlformats.org/officeDocument/2006/relationships/audio" Target="../media/audio1.wav"/></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35.xml"/></Relationships>
</file>

<file path=ppt/slides/_rels/slide51.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slide" Target="slide52.xml"/><Relationship Id="rId4" Type="http://schemas.openxmlformats.org/officeDocument/2006/relationships/audio" Target="../media/audio1.wav"/></Relationships>
</file>

<file path=ppt/slides/_rels/slide5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slide" Target="slide53.xml"/><Relationship Id="rId4" Type="http://schemas.openxmlformats.org/officeDocument/2006/relationships/audio" Target="../media/audio1.wav"/></Relationships>
</file>

<file path=ppt/slides/_rels/slide5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audio" Target="../media/audio2.wav"/></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slide" Target="slide20.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slide" Target="slide34.xml"/><Relationship Id="rId4" Type="http://schemas.openxmlformats.org/officeDocument/2006/relationships/audio" Target="../media/audio1.wav"/></Relationships>
</file>

<file path=ppt/slides/_rels/slide5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audio" Target="../media/audio2.wav"/></Relationships>
</file>

<file path=ppt/slides/_rels/slide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audio" Target="../media/audio2.wav"/><Relationship Id="rId4" Type="http://schemas.openxmlformats.org/officeDocument/2006/relationships/slide" Target="slide18.xml"/></Relationships>
</file>

<file path=ppt/slides/_rels/slide5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ideo" Target="https://www.youtube.com/embed/SOAKfRLge34?feature=oembed"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video" Target="https://www.youtube.com/embed/HL0vKqsGLTI?feature=oembed"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9B694B9E-AED3-014C-9A48-425B23A9E0E1}"/>
              </a:ext>
            </a:extLst>
          </p:cNvPr>
          <p:cNvSpPr>
            <a:spLocks noGrp="1"/>
          </p:cNvSpPr>
          <p:nvPr>
            <p:ph type="subTitle" idx="1"/>
          </p:nvPr>
        </p:nvSpPr>
        <p:spPr>
          <a:xfrm>
            <a:off x="6215795" y="1752864"/>
            <a:ext cx="5358948" cy="1676136"/>
          </a:xfrm>
        </p:spPr>
        <p:txBody>
          <a:bodyPr>
            <a:noAutofit/>
          </a:bodyPr>
          <a:lstStyle/>
          <a:p>
            <a:pPr algn="ctr"/>
            <a:r>
              <a:rPr lang="en-US" sz="3200" b="1" dirty="0"/>
              <a:t>Epidemiology</a:t>
            </a:r>
          </a:p>
          <a:p>
            <a:pPr algn="ctr"/>
            <a:r>
              <a:rPr lang="en-US" sz="3200" b="1" dirty="0"/>
              <a:t>Module</a:t>
            </a:r>
          </a:p>
        </p:txBody>
      </p:sp>
      <p:pic>
        <p:nvPicPr>
          <p:cNvPr id="10" name="Picture 9">
            <a:extLst>
              <a:ext uri="{FF2B5EF4-FFF2-40B4-BE49-F238E27FC236}">
                <a16:creationId xmlns:a16="http://schemas.microsoft.com/office/drawing/2014/main" id="{11E9E3E2-4542-6041-8BAA-F9368B2D38D5}"/>
              </a:ext>
            </a:extLst>
          </p:cNvPr>
          <p:cNvPicPr>
            <a:picLocks noChangeAspect="1"/>
          </p:cNvPicPr>
          <p:nvPr/>
        </p:nvPicPr>
        <p:blipFill>
          <a:blip r:embed="rId3"/>
          <a:stretch>
            <a:fillRect/>
          </a:stretch>
        </p:blipFill>
        <p:spPr>
          <a:xfrm>
            <a:off x="7433621" y="5549641"/>
            <a:ext cx="2657086" cy="916718"/>
          </a:xfrm>
          <a:prstGeom prst="rect">
            <a:avLst/>
          </a:prstGeom>
        </p:spPr>
      </p:pic>
    </p:spTree>
    <p:extLst>
      <p:ext uri="{BB962C8B-B14F-4D97-AF65-F5344CB8AC3E}">
        <p14:creationId xmlns:p14="http://schemas.microsoft.com/office/powerpoint/2010/main" val="3379894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8C5EA4-6DD5-C644-A59A-82C2EE39552F}"/>
              </a:ext>
            </a:extLst>
          </p:cNvPr>
          <p:cNvSpPr>
            <a:spLocks noGrp="1"/>
          </p:cNvSpPr>
          <p:nvPr>
            <p:ph idx="1"/>
          </p:nvPr>
        </p:nvSpPr>
        <p:spPr>
          <a:xfrm>
            <a:off x="838200" y="1253331"/>
            <a:ext cx="10515600" cy="4351338"/>
          </a:xfrm>
        </p:spPr>
        <p:txBody>
          <a:bodyPr>
            <a:normAutofit fontScale="70000" lnSpcReduction="20000"/>
          </a:bodyPr>
          <a:lstStyle/>
          <a:p>
            <a:pPr marL="0" indent="0">
              <a:buNone/>
            </a:pPr>
            <a:r>
              <a:rPr lang="en-IE" b="1" dirty="0">
                <a:solidFill>
                  <a:schemeClr val="bg1"/>
                </a:solidFill>
                <a:latin typeface="Arial" panose="020B0604020202020204" pitchFamily="34" charset="0"/>
                <a:cs typeface="Arial" panose="020B0604020202020204" pitchFamily="34" charset="0"/>
              </a:rPr>
              <a:t>It is the year 2080</a:t>
            </a:r>
            <a:endParaRPr lang="en-IE" b="0" dirty="0">
              <a:solidFill>
                <a:schemeClr val="bg1"/>
              </a:solidFill>
              <a:effectLst/>
              <a:latin typeface="Arial" panose="020B0604020202020204" pitchFamily="34" charset="0"/>
              <a:cs typeface="Arial" panose="020B0604020202020204" pitchFamily="34" charset="0"/>
            </a:endParaRPr>
          </a:p>
          <a:p>
            <a:pPr marL="0" indent="0">
              <a:buNone/>
            </a:pPr>
            <a:endParaRPr lang="en-IE" dirty="0">
              <a:solidFill>
                <a:schemeClr val="bg1"/>
              </a:solidFill>
              <a:latin typeface="Arial" panose="020B0604020202020204" pitchFamily="34" charset="0"/>
              <a:cs typeface="Arial" panose="020B0604020202020204" pitchFamily="34" charset="0"/>
            </a:endParaRPr>
          </a:p>
          <a:p>
            <a:pPr marL="0" indent="0">
              <a:buNone/>
            </a:pPr>
            <a:r>
              <a:rPr lang="en-IE" b="1" dirty="0">
                <a:solidFill>
                  <a:schemeClr val="bg1"/>
                </a:solidFill>
                <a:latin typeface="Arial" panose="020B0604020202020204" pitchFamily="34" charset="0"/>
                <a:cs typeface="Arial" panose="020B0604020202020204" pitchFamily="34" charset="0"/>
              </a:rPr>
              <a:t>60 years after the Covid 19 pandemic broke out across the globe. </a:t>
            </a:r>
            <a:endParaRPr lang="en-IE" b="0" dirty="0">
              <a:solidFill>
                <a:schemeClr val="bg1"/>
              </a:solidFill>
              <a:effectLst/>
              <a:latin typeface="Arial" panose="020B0604020202020204" pitchFamily="34" charset="0"/>
              <a:cs typeface="Arial" panose="020B0604020202020204" pitchFamily="34" charset="0"/>
            </a:endParaRPr>
          </a:p>
          <a:p>
            <a:pPr marL="0" indent="0">
              <a:buNone/>
            </a:pPr>
            <a:endParaRPr lang="en-IE" dirty="0">
              <a:solidFill>
                <a:schemeClr val="bg1"/>
              </a:solidFill>
              <a:latin typeface="Arial" panose="020B0604020202020204" pitchFamily="34" charset="0"/>
              <a:cs typeface="Arial" panose="020B0604020202020204" pitchFamily="34" charset="0"/>
            </a:endParaRPr>
          </a:p>
          <a:p>
            <a:pPr marL="0" indent="0">
              <a:buNone/>
            </a:pPr>
            <a:r>
              <a:rPr lang="en-IE" b="1" dirty="0">
                <a:solidFill>
                  <a:schemeClr val="bg1"/>
                </a:solidFill>
                <a:latin typeface="Arial" panose="020B0604020202020204" pitchFamily="34" charset="0"/>
                <a:cs typeface="Arial" panose="020B0604020202020204" pitchFamily="34" charset="0"/>
              </a:rPr>
              <a:t>Humans had hoped we would have learnt from the lessons of Spanish Flu in 1918 and Coronavirus in 2020 but down to Climate Change, increased human/animal contact,  Global travel at the highest level the history of the world has ever seen, Urbanisation with cities upon cities, and a migration of health care workers away from low income countries we have found ourselves in another Global Health Emergency they are calling </a:t>
            </a:r>
            <a:r>
              <a:rPr lang="en-IE" b="1" i="1" dirty="0">
                <a:solidFill>
                  <a:schemeClr val="bg1"/>
                </a:solidFill>
                <a:latin typeface="Arial" panose="020B0604020202020204" pitchFamily="34" charset="0"/>
                <a:cs typeface="Arial" panose="020B0604020202020204" pitchFamily="34" charset="0"/>
              </a:rPr>
              <a:t>VECTOR VIRUS.</a:t>
            </a:r>
            <a:endParaRPr lang="en-IE" b="0" dirty="0">
              <a:solidFill>
                <a:schemeClr val="bg1"/>
              </a:solidFill>
              <a:effectLst/>
              <a:latin typeface="Arial" panose="020B0604020202020204" pitchFamily="34" charset="0"/>
              <a:cs typeface="Arial" panose="020B0604020202020204" pitchFamily="34" charset="0"/>
            </a:endParaRPr>
          </a:p>
          <a:p>
            <a:pPr marL="0" indent="0">
              <a:buNone/>
            </a:pPr>
            <a:endParaRPr lang="en-IE" b="1" dirty="0">
              <a:solidFill>
                <a:schemeClr val="bg1"/>
              </a:solidFill>
              <a:latin typeface="Arial" panose="020B0604020202020204" pitchFamily="34" charset="0"/>
              <a:cs typeface="Arial" panose="020B0604020202020204" pitchFamily="34" charset="0"/>
            </a:endParaRPr>
          </a:p>
          <a:p>
            <a:pPr marL="0" indent="0">
              <a:buNone/>
            </a:pPr>
            <a:r>
              <a:rPr lang="en-IE" b="1" dirty="0">
                <a:solidFill>
                  <a:schemeClr val="bg1"/>
                </a:solidFill>
                <a:latin typeface="Arial" panose="020B0604020202020204" pitchFamily="34" charset="0"/>
                <a:cs typeface="Arial" panose="020B0604020202020204" pitchFamily="34" charset="0"/>
              </a:rPr>
              <a:t>You have been cast as independent experts, the decision makers in how we handle this - will we learn from Covid -19? How will we choose to act? How do we know what is right or wrong? </a:t>
            </a:r>
            <a:br>
              <a:rPr lang="en-IE" b="0" dirty="0">
                <a:solidFill>
                  <a:schemeClr val="bg1"/>
                </a:solidFill>
                <a:effectLst/>
                <a:latin typeface="Arial" panose="020B0604020202020204" pitchFamily="34" charset="0"/>
                <a:cs typeface="Arial" panose="020B0604020202020204" pitchFamily="34" charset="0"/>
              </a:rPr>
            </a:br>
            <a:r>
              <a:rPr lang="en-IE" b="1" dirty="0">
                <a:solidFill>
                  <a:schemeClr val="bg1"/>
                </a:solidFill>
                <a:latin typeface="Arial" panose="020B0604020202020204" pitchFamily="34" charset="0"/>
                <a:cs typeface="Arial" panose="020B0604020202020204" pitchFamily="34" charset="0"/>
              </a:rPr>
              <a:t>The fate of humanity is in your hands...</a:t>
            </a:r>
            <a:br>
              <a:rPr lang="en-IE" dirty="0">
                <a:solidFill>
                  <a:schemeClr val="bg1"/>
                </a:solidFill>
              </a:rPr>
            </a:br>
            <a:endParaRPr lang="en-US" dirty="0">
              <a:solidFill>
                <a:schemeClr val="bg1"/>
              </a:solidFill>
            </a:endParaRPr>
          </a:p>
        </p:txBody>
      </p:sp>
    </p:spTree>
    <p:extLst>
      <p:ext uri="{BB962C8B-B14F-4D97-AF65-F5344CB8AC3E}">
        <p14:creationId xmlns:p14="http://schemas.microsoft.com/office/powerpoint/2010/main" val="10488858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EAF67-12EE-E04B-8999-3E9C76D7BCF0}"/>
              </a:ext>
            </a:extLst>
          </p:cNvPr>
          <p:cNvSpPr>
            <a:spLocks noGrp="1"/>
          </p:cNvSpPr>
          <p:nvPr>
            <p:ph type="title"/>
          </p:nvPr>
        </p:nvSpPr>
        <p:spPr/>
        <p:txBody>
          <a:bodyPr/>
          <a:lstStyle/>
          <a:p>
            <a:endParaRPr lang="en-US"/>
          </a:p>
        </p:txBody>
      </p:sp>
      <p:pic>
        <p:nvPicPr>
          <p:cNvPr id="5" name="Content Placeholder 4" descr="Timeline&#10;&#10;Description automatically generated">
            <a:extLst>
              <a:ext uri="{FF2B5EF4-FFF2-40B4-BE49-F238E27FC236}">
                <a16:creationId xmlns:a16="http://schemas.microsoft.com/office/drawing/2014/main" id="{F044BAAF-076F-3544-96B3-4218DA6C2B99}"/>
              </a:ext>
            </a:extLst>
          </p:cNvPr>
          <p:cNvPicPr>
            <a:picLocks noGrp="1" noChangeAspect="1"/>
          </p:cNvPicPr>
          <p:nvPr>
            <p:ph idx="1"/>
          </p:nvPr>
        </p:nvPicPr>
        <p:blipFill>
          <a:blip r:embed="rId2"/>
          <a:stretch>
            <a:fillRect/>
          </a:stretch>
        </p:blipFill>
        <p:spPr>
          <a:xfrm>
            <a:off x="0" y="0"/>
            <a:ext cx="12265625" cy="6861084"/>
          </a:xfrm>
        </p:spPr>
      </p:pic>
    </p:spTree>
    <p:extLst>
      <p:ext uri="{BB962C8B-B14F-4D97-AF65-F5344CB8AC3E}">
        <p14:creationId xmlns:p14="http://schemas.microsoft.com/office/powerpoint/2010/main" val="1591673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Logo&#10;&#10;Description automatically generated with medium confidence">
            <a:extLst>
              <a:ext uri="{FF2B5EF4-FFF2-40B4-BE49-F238E27FC236}">
                <a16:creationId xmlns:a16="http://schemas.microsoft.com/office/drawing/2014/main" id="{18D41D15-4F58-044D-A8DD-D7FA6783FA7D}"/>
              </a:ext>
            </a:extLst>
          </p:cNvPr>
          <p:cNvPicPr>
            <a:picLocks noChangeAspect="1"/>
          </p:cNvPicPr>
          <p:nvPr/>
        </p:nvPicPr>
        <p:blipFill>
          <a:blip r:embed="rId3"/>
          <a:stretch>
            <a:fillRect/>
          </a:stretch>
        </p:blipFill>
        <p:spPr>
          <a:xfrm>
            <a:off x="-205855" y="-112702"/>
            <a:ext cx="12603709" cy="7083403"/>
          </a:xfrm>
          <a:prstGeom prst="rect">
            <a:avLst/>
          </a:prstGeom>
        </p:spPr>
      </p:pic>
    </p:spTree>
    <p:extLst>
      <p:ext uri="{BB962C8B-B14F-4D97-AF65-F5344CB8AC3E}">
        <p14:creationId xmlns:p14="http://schemas.microsoft.com/office/powerpoint/2010/main" val="85773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00</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800" b="1" dirty="0">
                <a:solidFill>
                  <a:schemeClr val="bg1"/>
                </a:solidFill>
                <a:latin typeface="Arial" panose="020B0604020202020204" pitchFamily="34" charset="0"/>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10924786" cy="1569660"/>
          </a:xfrm>
          <a:prstGeom prst="rect">
            <a:avLst/>
          </a:prstGeom>
        </p:spPr>
        <p:txBody>
          <a:bodyPr wrap="none">
            <a:spAutoFit/>
          </a:bodyPr>
          <a:lstStyle/>
          <a:p>
            <a:r>
              <a:rPr lang="en-US" sz="9600" b="1" dirty="0">
                <a:solidFill>
                  <a:schemeClr val="bg1"/>
                </a:solidFill>
                <a:latin typeface="Arial" panose="020B0604020202020204" pitchFamily="34" charset="0"/>
                <a:cs typeface="Arial" panose="020B0604020202020204" pitchFamily="34" charset="0"/>
              </a:rPr>
              <a:t>RESEARCH TEAM</a:t>
            </a:r>
            <a:endParaRPr lang="en-US" dirty="0"/>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2950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01</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7436651"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RESEARCH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88296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02</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4629794"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b="1" dirty="0">
                <a:solidFill>
                  <a:prstClr val="white"/>
                </a:solidFill>
                <a:latin typeface="Arial" panose="020B0604020202020204" pitchFamily="34" charset="0"/>
                <a:cs typeface="Arial" panose="020B0604020202020204" pitchFamily="34" charset="0"/>
              </a:rPr>
              <a:t>TRIALS</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2197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03</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9554219"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DEVELOPMENT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24925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04</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8938665"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600" b="1" dirty="0">
                <a:solidFill>
                  <a:prstClr val="white"/>
                </a:solidFill>
                <a:latin typeface="Arial" panose="020B0604020202020204" pitchFamily="34" charset="0"/>
                <a:cs typeface="Arial" panose="020B0604020202020204" pitchFamily="34" charset="0"/>
              </a:rPr>
              <a:t>DISTRIBUTION</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020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818B4-74EF-F141-8DCE-2A4044D47A29}"/>
              </a:ext>
            </a:extLst>
          </p:cNvPr>
          <p:cNvSpPr>
            <a:spLocks noGrp="1"/>
          </p:cNvSpPr>
          <p:nvPr>
            <p:ph type="title"/>
          </p:nvPr>
        </p:nvSpPr>
        <p:spPr>
          <a:xfrm>
            <a:off x="990600" y="2326821"/>
            <a:ext cx="2550886" cy="1325563"/>
          </a:xfrm>
        </p:spPr>
        <p:txBody>
          <a:bodyPr>
            <a:noAutofit/>
          </a:bodyPr>
          <a:lstStyle/>
          <a:p>
            <a:r>
              <a:rPr lang="en-US" sz="13000" b="1" dirty="0">
                <a:solidFill>
                  <a:schemeClr val="bg1"/>
                </a:solidFill>
                <a:latin typeface="Arial" panose="020B0604020202020204" pitchFamily="34" charset="0"/>
                <a:cs typeface="Arial" panose="020B0604020202020204" pitchFamily="34" charset="0"/>
              </a:rPr>
              <a:t>05</a:t>
            </a:r>
          </a:p>
        </p:txBody>
      </p:sp>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984476"/>
            <a:ext cx="1251857"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[PHASE]</a:t>
            </a:r>
          </a:p>
        </p:txBody>
      </p:sp>
      <p:sp>
        <p:nvSpPr>
          <p:cNvPr id="7" name="Rectangle 6">
            <a:extLst>
              <a:ext uri="{FF2B5EF4-FFF2-40B4-BE49-F238E27FC236}">
                <a16:creationId xmlns:a16="http://schemas.microsoft.com/office/drawing/2014/main" id="{70C2431A-F383-7D45-B1E4-8A7E336348DB}"/>
              </a:ext>
            </a:extLst>
          </p:cNvPr>
          <p:cNvSpPr/>
          <p:nvPr/>
        </p:nvSpPr>
        <p:spPr>
          <a:xfrm>
            <a:off x="990600" y="4102553"/>
            <a:ext cx="5155579" cy="156966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UPTAKE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5">
            <a:hlinkClick r:id="rId3" action="ppaction://hlinksldjump"/>
            <a:extLst>
              <a:ext uri="{FF2B5EF4-FFF2-40B4-BE49-F238E27FC236}">
                <a16:creationId xmlns:a16="http://schemas.microsoft.com/office/drawing/2014/main" id="{B6887F5B-C412-1547-9ABC-E85D7B655EFC}"/>
              </a:ext>
            </a:extLst>
          </p:cNvPr>
          <p:cNvSpPr/>
          <p:nvPr/>
        </p:nvSpPr>
        <p:spPr>
          <a:xfrm>
            <a:off x="990600" y="5642691"/>
            <a:ext cx="5773375"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bg1">
                    <a:lumMod val="85000"/>
                  </a:schemeClr>
                </a:solidFill>
                <a:effectLst/>
                <a:uLnTx/>
                <a:uFillTx/>
                <a:latin typeface="Arial" panose="020B0604020202020204" pitchFamily="34" charset="0"/>
                <a:ea typeface="+mn-ea"/>
                <a:cs typeface="Arial" panose="020B0604020202020204" pitchFamily="34" charset="0"/>
              </a:rPr>
              <a:t>CLICK HERE FOR POST-GAME VIDEO</a:t>
            </a:r>
            <a:endParaRPr kumimoji="0" lang="en-US" sz="2400" b="0" i="0" u="none" strike="noStrike" kern="1200" cap="none" spc="0" normalizeH="0" baseline="0" noProof="0" dirty="0">
              <a:ln>
                <a:noFill/>
              </a:ln>
              <a:solidFill>
                <a:schemeClr val="bg1">
                  <a:lumMod val="85000"/>
                </a:scheme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3081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0809ACF-B459-6D45-9E51-AD2167FE8D6F}"/>
              </a:ext>
            </a:extLst>
          </p:cNvPr>
          <p:cNvSpPr txBox="1">
            <a:spLocks/>
          </p:cNvSpPr>
          <p:nvPr/>
        </p:nvSpPr>
        <p:spPr>
          <a:xfrm>
            <a:off x="990600" y="2377961"/>
            <a:ext cx="5581650" cy="1325563"/>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[GAMEPLAY]</a:t>
            </a:r>
            <a:endParaRPr kumimoji="0" lang="en-US" sz="18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endParaRPr>
          </a:p>
        </p:txBody>
      </p:sp>
      <p:cxnSp>
        <p:nvCxnSpPr>
          <p:cNvPr id="9" name="Straight Connector 8">
            <a:extLst>
              <a:ext uri="{FF2B5EF4-FFF2-40B4-BE49-F238E27FC236}">
                <a16:creationId xmlns:a16="http://schemas.microsoft.com/office/drawing/2014/main" id="{201581C5-59C8-814F-8E54-726A1E5BC4C0}"/>
              </a:ext>
            </a:extLst>
          </p:cNvPr>
          <p:cNvCxnSpPr/>
          <p:nvPr/>
        </p:nvCxnSpPr>
        <p:spPr>
          <a:xfrm>
            <a:off x="990600" y="3817257"/>
            <a:ext cx="86400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79011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68EF2-A722-2A4B-8A40-8C2A94B3456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85CFD770-1E95-1A4D-99B8-5DCEA06B5D2F}"/>
              </a:ext>
            </a:extLst>
          </p:cNvPr>
          <p:cNvSpPr>
            <a:spLocks noGrp="1"/>
          </p:cNvSpPr>
          <p:nvPr>
            <p:ph idx="1"/>
          </p:nvPr>
        </p:nvSpPr>
        <p:spPr/>
        <p:txBody>
          <a:bodyPr/>
          <a:lstStyle/>
          <a:p>
            <a:endParaRPr lang="en-US"/>
          </a:p>
        </p:txBody>
      </p:sp>
      <p:pic>
        <p:nvPicPr>
          <p:cNvPr id="4" name="Picture 3" descr="A picture containing text&#10;&#10;Description automatically generated">
            <a:extLst>
              <a:ext uri="{FF2B5EF4-FFF2-40B4-BE49-F238E27FC236}">
                <a16:creationId xmlns:a16="http://schemas.microsoft.com/office/drawing/2014/main" id="{78387286-CCBF-F247-9BB0-DFB4FD58515C}"/>
              </a:ext>
            </a:extLst>
          </p:cNvPr>
          <p:cNvPicPr>
            <a:picLocks noChangeAspect="1"/>
          </p:cNvPicPr>
          <p:nvPr/>
        </p:nvPicPr>
        <p:blipFill>
          <a:blip r:embed="rId3"/>
          <a:stretch>
            <a:fillRect/>
          </a:stretch>
        </p:blipFill>
        <p:spPr>
          <a:xfrm>
            <a:off x="0" y="2991"/>
            <a:ext cx="12192000" cy="6852018"/>
          </a:xfrm>
          <a:prstGeom prst="rect">
            <a:avLst/>
          </a:prstGeom>
        </p:spPr>
      </p:pic>
    </p:spTree>
    <p:extLst>
      <p:ext uri="{BB962C8B-B14F-4D97-AF65-F5344CB8AC3E}">
        <p14:creationId xmlns:p14="http://schemas.microsoft.com/office/powerpoint/2010/main" val="19402957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1544F587-5670-0A4E-8F32-C4866C9CFCD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5" action="ppaction://hlinksldjump" highlightClick="1">
              <a:snd r:embed="rId4" name="click.wav"/>
            </a:hlinkClick>
            <a:extLst>
              <a:ext uri="{FF2B5EF4-FFF2-40B4-BE49-F238E27FC236}">
                <a16:creationId xmlns:a16="http://schemas.microsoft.com/office/drawing/2014/main" id="{8340ED3F-938C-9049-9DC2-DDFCCB60DD7F}"/>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10" name="Picture 9" descr="Shape&#10;&#10;Description automatically generated with low confidence">
            <a:extLst>
              <a:ext uri="{FF2B5EF4-FFF2-40B4-BE49-F238E27FC236}">
                <a16:creationId xmlns:a16="http://schemas.microsoft.com/office/drawing/2014/main" id="{DB4A387E-BF33-7743-9445-1952DCFADAFE}"/>
              </a:ext>
            </a:extLst>
          </p:cNvPr>
          <p:cNvPicPr>
            <a:picLocks noChangeAspect="1"/>
          </p:cNvPicPr>
          <p:nvPr/>
        </p:nvPicPr>
        <p:blipFill>
          <a:blip r:embed="rId6"/>
          <a:stretch>
            <a:fillRect/>
          </a:stretch>
        </p:blipFill>
        <p:spPr>
          <a:xfrm>
            <a:off x="3561073" y="271741"/>
            <a:ext cx="4462071" cy="4462071"/>
          </a:xfrm>
          <a:prstGeom prst="rect">
            <a:avLst/>
          </a:prstGeom>
        </p:spPr>
      </p:pic>
    </p:spTree>
    <p:extLst>
      <p:ext uri="{BB962C8B-B14F-4D97-AF65-F5344CB8AC3E}">
        <p14:creationId xmlns:p14="http://schemas.microsoft.com/office/powerpoint/2010/main" val="12331077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4A8B81D2-BD89-944C-BB86-37C112729D71}"/>
              </a:ext>
            </a:extLst>
          </p:cNvPr>
          <p:cNvPicPr>
            <a:picLocks noChangeAspect="1"/>
          </p:cNvPicPr>
          <p:nvPr/>
        </p:nvPicPr>
        <p:blipFill>
          <a:blip r:embed="rId3"/>
          <a:stretch>
            <a:fillRect/>
          </a:stretch>
        </p:blipFill>
        <p:spPr>
          <a:xfrm>
            <a:off x="3910447" y="514350"/>
            <a:ext cx="3943350" cy="3943350"/>
          </a:xfrm>
          <a:prstGeom prst="rect">
            <a:avLst/>
          </a:prstGeom>
        </p:spPr>
      </p:pic>
      <p:sp>
        <p:nvSpPr>
          <p:cNvPr id="6" name="Action Button: Custom 5">
            <a:hlinkClick r:id="rId4" action="ppaction://hlinksldjump" highlightClick="1">
              <a:snd r:embed="rId5" name="click.wav"/>
            </a:hlinkClick>
            <a:extLst>
              <a:ext uri="{FF2B5EF4-FFF2-40B4-BE49-F238E27FC236}">
                <a16:creationId xmlns:a16="http://schemas.microsoft.com/office/drawing/2014/main" id="{1E3FBC75-8FE4-4043-8DD7-634BE0B1FA7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8" name="Action Button: Custom 7">
            <a:hlinkClick r:id="rId6" action="ppaction://hlinksldjump" highlightClick="1">
              <a:snd r:embed="rId5" name="click.wav"/>
            </a:hlinkClick>
            <a:extLst>
              <a:ext uri="{FF2B5EF4-FFF2-40B4-BE49-F238E27FC236}">
                <a16:creationId xmlns:a16="http://schemas.microsoft.com/office/drawing/2014/main" id="{30E6EB44-02B0-E845-A5E5-D498B4A2E19E}"/>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23329223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2666DBA6-1ABC-764F-ADBE-EFBB495C7393}"/>
              </a:ext>
            </a:extLst>
          </p:cNvPr>
          <p:cNvPicPr>
            <a:picLocks noChangeAspect="1"/>
          </p:cNvPicPr>
          <p:nvPr/>
        </p:nvPicPr>
        <p:blipFill>
          <a:blip r:embed="rId3"/>
          <a:stretch>
            <a:fillRect/>
          </a:stretch>
        </p:blipFill>
        <p:spPr>
          <a:xfrm>
            <a:off x="3486150" y="381575"/>
            <a:ext cx="4226710" cy="4226710"/>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B8BF4920-D3AE-6040-9326-6CB9CB1DEFE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6" name="Action Button: Custom 5">
            <a:hlinkClick r:id="rId6" action="ppaction://hlinksldjump" highlightClick="1">
              <a:snd r:embed="rId5" name="click.wav"/>
            </a:hlinkClick>
            <a:extLst>
              <a:ext uri="{FF2B5EF4-FFF2-40B4-BE49-F238E27FC236}">
                <a16:creationId xmlns:a16="http://schemas.microsoft.com/office/drawing/2014/main" id="{87BD4275-9F7B-AD4E-8A52-4B9D676CAAA2}"/>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1247645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F325ADFA-2848-CC45-A2FF-93F90A28D319}"/>
              </a:ext>
            </a:extLst>
          </p:cNvPr>
          <p:cNvPicPr>
            <a:picLocks noChangeAspect="1"/>
          </p:cNvPicPr>
          <p:nvPr/>
        </p:nvPicPr>
        <p:blipFill>
          <a:blip r:embed="rId3"/>
          <a:stretch>
            <a:fillRect/>
          </a:stretch>
        </p:blipFill>
        <p:spPr>
          <a:xfrm>
            <a:off x="3781425" y="131535"/>
            <a:ext cx="4629150" cy="4629150"/>
          </a:xfrm>
          <a:prstGeom prst="rect">
            <a:avLst/>
          </a:prstGeom>
        </p:spPr>
      </p:pic>
      <p:sp>
        <p:nvSpPr>
          <p:cNvPr id="6" name="Action Button: Custom 5">
            <a:hlinkClick r:id="rId4" action="ppaction://hlinksldjump" highlightClick="1">
              <a:snd r:embed="rId5" name="click.wav"/>
            </a:hlinkClick>
            <a:extLst>
              <a:ext uri="{FF2B5EF4-FFF2-40B4-BE49-F238E27FC236}">
                <a16:creationId xmlns:a16="http://schemas.microsoft.com/office/drawing/2014/main" id="{13923682-870D-5F49-A7C7-6F6DCD6B7327}"/>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6" action="ppaction://hlinksldjump" highlightClick="1">
              <a:snd r:embed="rId5" name="click.wav"/>
            </a:hlinkClick>
            <a:extLst>
              <a:ext uri="{FF2B5EF4-FFF2-40B4-BE49-F238E27FC236}">
                <a16:creationId xmlns:a16="http://schemas.microsoft.com/office/drawing/2014/main" id="{B3D31FB7-6544-B74E-8113-37E5F7A493CA}"/>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21154003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136A004F-DDF0-4D43-AE80-96C830AA0F85}"/>
              </a:ext>
            </a:extLst>
          </p:cNvPr>
          <p:cNvPicPr>
            <a:picLocks noChangeAspect="1"/>
          </p:cNvPicPr>
          <p:nvPr/>
        </p:nvPicPr>
        <p:blipFill>
          <a:blip r:embed="rId3"/>
          <a:stretch>
            <a:fillRect/>
          </a:stretch>
        </p:blipFill>
        <p:spPr>
          <a:xfrm>
            <a:off x="449784" y="488415"/>
            <a:ext cx="3831110" cy="3831110"/>
          </a:xfrm>
          <a:prstGeom prst="rect">
            <a:avLst/>
          </a:prstGeom>
        </p:spPr>
      </p:pic>
      <p:sp>
        <p:nvSpPr>
          <p:cNvPr id="5" name="Right Arrow 4">
            <a:extLst>
              <a:ext uri="{FF2B5EF4-FFF2-40B4-BE49-F238E27FC236}">
                <a16:creationId xmlns:a16="http://schemas.microsoft.com/office/drawing/2014/main" id="{7ADB4446-36C7-A24A-AD9B-88484D835B98}"/>
              </a:ext>
            </a:extLst>
          </p:cNvPr>
          <p:cNvSpPr/>
          <p:nvPr/>
        </p:nvSpPr>
        <p:spPr>
          <a:xfrm>
            <a:off x="4724400" y="1943100"/>
            <a:ext cx="2190750" cy="9144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Shape&#10;&#10;Description automatically generated with low confidence">
            <a:extLst>
              <a:ext uri="{FF2B5EF4-FFF2-40B4-BE49-F238E27FC236}">
                <a16:creationId xmlns:a16="http://schemas.microsoft.com/office/drawing/2014/main" id="{3AC947A5-078C-EB43-914E-E9F1E59D2D3F}"/>
              </a:ext>
            </a:extLst>
          </p:cNvPr>
          <p:cNvPicPr>
            <a:picLocks noChangeAspect="1"/>
          </p:cNvPicPr>
          <p:nvPr/>
        </p:nvPicPr>
        <p:blipFill>
          <a:blip r:embed="rId4"/>
          <a:stretch>
            <a:fillRect/>
          </a:stretch>
        </p:blipFill>
        <p:spPr>
          <a:xfrm>
            <a:off x="7358656" y="248845"/>
            <a:ext cx="4302910" cy="4302910"/>
          </a:xfrm>
          <a:prstGeom prst="rect">
            <a:avLst/>
          </a:prstGeom>
        </p:spPr>
      </p:pic>
      <p:sp>
        <p:nvSpPr>
          <p:cNvPr id="7" name="Action Button: Custom 6">
            <a:hlinkClick r:id="rId5" action="ppaction://hlinksldjump" highlightClick="1">
              <a:snd r:embed="rId6" name="push.wav"/>
            </a:hlinkClick>
            <a:extLst>
              <a:ext uri="{FF2B5EF4-FFF2-40B4-BE49-F238E27FC236}">
                <a16:creationId xmlns:a16="http://schemas.microsoft.com/office/drawing/2014/main" id="{28FFB8C6-6593-1E45-A1D1-B4BB482FD78C}"/>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8" name="Action Button: Custom 7">
            <a:hlinkClick r:id="rId5" action="ppaction://hlinksldjump" highlightClick="1">
              <a:snd r:embed="rId6" name="push.wav"/>
            </a:hlinkClick>
            <a:extLst>
              <a:ext uri="{FF2B5EF4-FFF2-40B4-BE49-F238E27FC236}">
                <a16:creationId xmlns:a16="http://schemas.microsoft.com/office/drawing/2014/main" id="{38928826-DC55-BC4E-B756-5E4C2938C0E9}"/>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9" name="Action Button: Custom 8">
            <a:hlinkClick r:id="rId5" action="ppaction://hlinksldjump" highlightClick="1">
              <a:snd r:embed="rId6" name="push.wav"/>
            </a:hlinkClick>
            <a:extLst>
              <a:ext uri="{FF2B5EF4-FFF2-40B4-BE49-F238E27FC236}">
                <a16:creationId xmlns:a16="http://schemas.microsoft.com/office/drawing/2014/main" id="{A746D487-7598-B24A-8D6C-66E50ED16462}"/>
              </a:ext>
            </a:extLst>
          </p:cNvPr>
          <p:cNvSpPr/>
          <p:nvPr/>
        </p:nvSpPr>
        <p:spPr>
          <a:xfrm>
            <a:off x="6592206" y="4760685"/>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10" name="Action Button: Custom 9">
            <a:hlinkClick r:id="rId5" action="ppaction://hlinksldjump" highlightClick="1">
              <a:snd r:embed="rId6" name="push.wav"/>
            </a:hlinkClick>
            <a:extLst>
              <a:ext uri="{FF2B5EF4-FFF2-40B4-BE49-F238E27FC236}">
                <a16:creationId xmlns:a16="http://schemas.microsoft.com/office/drawing/2014/main" id="{6680B69A-7488-2243-B76D-4F4DF0FB4EF9}"/>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spTree>
    <p:extLst>
      <p:ext uri="{BB962C8B-B14F-4D97-AF65-F5344CB8AC3E}">
        <p14:creationId xmlns:p14="http://schemas.microsoft.com/office/powerpoint/2010/main" val="9543217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76E09061-3021-1E41-906A-7A66A6600184}"/>
              </a:ext>
            </a:extLst>
          </p:cNvPr>
          <p:cNvPicPr>
            <a:picLocks noChangeAspect="1"/>
          </p:cNvPicPr>
          <p:nvPr/>
        </p:nvPicPr>
        <p:blipFill>
          <a:blip r:embed="rId3"/>
          <a:stretch>
            <a:fillRect/>
          </a:stretch>
        </p:blipFill>
        <p:spPr>
          <a:xfrm>
            <a:off x="3920331" y="53430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65BB6EE6-9DDB-0B4B-9F9A-613D2E4DD451}"/>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TRIALS PHASE</a:t>
            </a:r>
          </a:p>
        </p:txBody>
      </p:sp>
    </p:spTree>
    <p:extLst>
      <p:ext uri="{BB962C8B-B14F-4D97-AF65-F5344CB8AC3E}">
        <p14:creationId xmlns:p14="http://schemas.microsoft.com/office/powerpoint/2010/main" val="10768172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E29AFD2C-46BD-2749-A2A8-FBF49FE91589}"/>
              </a:ext>
            </a:extLst>
          </p:cNvPr>
          <p:cNvPicPr>
            <a:picLocks noChangeAspect="1"/>
          </p:cNvPicPr>
          <p:nvPr/>
        </p:nvPicPr>
        <p:blipFill>
          <a:blip r:embed="rId3"/>
          <a:stretch>
            <a:fillRect/>
          </a:stretch>
        </p:blipFill>
        <p:spPr>
          <a:xfrm>
            <a:off x="3920331" y="53430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186B28C4-F67E-1D43-BEFD-FBC29DDB5BC6}"/>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RESEARCH PHASE</a:t>
            </a:r>
          </a:p>
        </p:txBody>
      </p:sp>
    </p:spTree>
    <p:extLst>
      <p:ext uri="{BB962C8B-B14F-4D97-AF65-F5344CB8AC3E}">
        <p14:creationId xmlns:p14="http://schemas.microsoft.com/office/powerpoint/2010/main" val="11265926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15FB0107-1868-8F47-832A-019321797D6C}"/>
              </a:ext>
            </a:extLst>
          </p:cNvPr>
          <p:cNvPicPr>
            <a:picLocks noChangeAspect="1"/>
          </p:cNvPicPr>
          <p:nvPr/>
        </p:nvPicPr>
        <p:blipFill>
          <a:blip r:embed="rId3"/>
          <a:stretch>
            <a:fillRect/>
          </a:stretch>
        </p:blipFill>
        <p:spPr>
          <a:xfrm>
            <a:off x="3712360" y="683985"/>
            <a:ext cx="4076700" cy="4076700"/>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DA20A2B3-D7DC-D843-8334-D3F42D3F394D}"/>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6" name="Action Button: Custom 5">
            <a:hlinkClick r:id="rId6" action="ppaction://hlinksldjump" highlightClick="1">
              <a:snd r:embed="rId5" name="click.wav"/>
            </a:hlinkClick>
            <a:extLst>
              <a:ext uri="{FF2B5EF4-FFF2-40B4-BE49-F238E27FC236}">
                <a16:creationId xmlns:a16="http://schemas.microsoft.com/office/drawing/2014/main" id="{E47580A0-9019-2046-A714-14B4604EE7D9}"/>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25201255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2D76843C-829E-DC40-A93E-7E9A156F5835}"/>
              </a:ext>
            </a:extLst>
          </p:cNvPr>
          <p:cNvPicPr>
            <a:picLocks noChangeAspect="1"/>
          </p:cNvPicPr>
          <p:nvPr/>
        </p:nvPicPr>
        <p:blipFill>
          <a:blip r:embed="rId3"/>
          <a:stretch>
            <a:fillRect/>
          </a:stretch>
        </p:blipFill>
        <p:spPr>
          <a:xfrm>
            <a:off x="7358656" y="248845"/>
            <a:ext cx="4302910" cy="4302910"/>
          </a:xfrm>
          <a:prstGeom prst="rect">
            <a:avLst/>
          </a:prstGeom>
        </p:spPr>
      </p:pic>
      <p:sp>
        <p:nvSpPr>
          <p:cNvPr id="5" name="Action Button: Custom 4">
            <a:hlinkClick r:id="rId4" action="ppaction://hlinksldjump" highlightClick="1">
              <a:snd r:embed="rId5" name="push.wav"/>
            </a:hlinkClick>
            <a:extLst>
              <a:ext uri="{FF2B5EF4-FFF2-40B4-BE49-F238E27FC236}">
                <a16:creationId xmlns:a16="http://schemas.microsoft.com/office/drawing/2014/main" id="{0F6FE42A-A4C2-AD40-AD18-A752F9FF3CAB}"/>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7" name="Action Button: Custom 6">
            <a:hlinkClick r:id="rId4" action="ppaction://hlinksldjump" highlightClick="1">
              <a:snd r:embed="rId5" name="push.wav"/>
            </a:hlinkClick>
            <a:extLst>
              <a:ext uri="{FF2B5EF4-FFF2-40B4-BE49-F238E27FC236}">
                <a16:creationId xmlns:a16="http://schemas.microsoft.com/office/drawing/2014/main" id="{3A53471D-949E-A241-889F-DBE9E5114544}"/>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8" name="Action Button: Custom 7">
            <a:hlinkClick r:id="rId4" action="ppaction://hlinksldjump" highlightClick="1">
              <a:snd r:embed="rId5" name="push.wav"/>
            </a:hlinkClick>
            <a:extLst>
              <a:ext uri="{FF2B5EF4-FFF2-40B4-BE49-F238E27FC236}">
                <a16:creationId xmlns:a16="http://schemas.microsoft.com/office/drawing/2014/main" id="{636E3FE6-D212-3949-A741-14C780FEE162}"/>
              </a:ext>
            </a:extLst>
          </p:cNvPr>
          <p:cNvSpPr/>
          <p:nvPr/>
        </p:nvSpPr>
        <p:spPr>
          <a:xfrm>
            <a:off x="6748033"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9" name="Action Button: Custom 8">
            <a:hlinkClick r:id="rId4" action="ppaction://hlinksldjump" highlightClick="1">
              <a:snd r:embed="rId5" name="push.wav"/>
            </a:hlinkClick>
            <a:extLst>
              <a:ext uri="{FF2B5EF4-FFF2-40B4-BE49-F238E27FC236}">
                <a16:creationId xmlns:a16="http://schemas.microsoft.com/office/drawing/2014/main" id="{AF06EE71-DB32-C349-B711-65088B0146B2}"/>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pic>
        <p:nvPicPr>
          <p:cNvPr id="11" name="Picture 10" descr="Shape&#10;&#10;Description automatically generated with low confidence">
            <a:extLst>
              <a:ext uri="{FF2B5EF4-FFF2-40B4-BE49-F238E27FC236}">
                <a16:creationId xmlns:a16="http://schemas.microsoft.com/office/drawing/2014/main" id="{92EA6A70-A3D9-BA45-B8F5-F20880742B4E}"/>
              </a:ext>
            </a:extLst>
          </p:cNvPr>
          <p:cNvPicPr>
            <a:picLocks noChangeAspect="1"/>
          </p:cNvPicPr>
          <p:nvPr/>
        </p:nvPicPr>
        <p:blipFill>
          <a:blip r:embed="rId6"/>
          <a:stretch>
            <a:fillRect/>
          </a:stretch>
        </p:blipFill>
        <p:spPr>
          <a:xfrm>
            <a:off x="449784" y="488415"/>
            <a:ext cx="3831110" cy="3831110"/>
          </a:xfrm>
          <a:prstGeom prst="rect">
            <a:avLst/>
          </a:prstGeom>
        </p:spPr>
      </p:pic>
      <p:sp>
        <p:nvSpPr>
          <p:cNvPr id="12" name="Right Arrow 11">
            <a:extLst>
              <a:ext uri="{FF2B5EF4-FFF2-40B4-BE49-F238E27FC236}">
                <a16:creationId xmlns:a16="http://schemas.microsoft.com/office/drawing/2014/main" id="{68F7E35A-DD5F-2941-9F91-785EE7FA8130}"/>
              </a:ext>
            </a:extLst>
          </p:cNvPr>
          <p:cNvSpPr/>
          <p:nvPr/>
        </p:nvSpPr>
        <p:spPr>
          <a:xfrm>
            <a:off x="4724400" y="1943100"/>
            <a:ext cx="2190750" cy="914400"/>
          </a:xfrm>
          <a:prstGeom prst="righ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11173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DA061480-9FA7-8645-BA4C-1716A9C5EC89}"/>
              </a:ext>
            </a:extLst>
          </p:cNvPr>
          <p:cNvPicPr>
            <a:picLocks noChangeAspect="1"/>
          </p:cNvPicPr>
          <p:nvPr/>
        </p:nvPicPr>
        <p:blipFill>
          <a:blip r:embed="rId3"/>
          <a:stretch>
            <a:fillRect/>
          </a:stretch>
        </p:blipFill>
        <p:spPr>
          <a:xfrm>
            <a:off x="3920331" y="40095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F44E4087-FA29-514E-A7E5-76DADFB847B4}"/>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TRIALS PHASE</a:t>
            </a:r>
          </a:p>
        </p:txBody>
      </p:sp>
    </p:spTree>
    <p:extLst>
      <p:ext uri="{BB962C8B-B14F-4D97-AF65-F5344CB8AC3E}">
        <p14:creationId xmlns:p14="http://schemas.microsoft.com/office/powerpoint/2010/main" val="1651881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45E57-5ADB-6E4D-A384-DDF440DD9BB6}"/>
              </a:ext>
            </a:extLst>
          </p:cNvPr>
          <p:cNvSpPr>
            <a:spLocks noGrp="1"/>
          </p:cNvSpPr>
          <p:nvPr>
            <p:ph type="title"/>
          </p:nvPr>
        </p:nvSpPr>
        <p:spPr/>
        <p:txBody>
          <a:bodyPr/>
          <a:lstStyle/>
          <a:p>
            <a:endParaRPr lang="en-US"/>
          </a:p>
        </p:txBody>
      </p:sp>
      <p:pic>
        <p:nvPicPr>
          <p:cNvPr id="5" name="Content Placeholder 4" descr="A picture containing text&#10;&#10;Description automatically generated">
            <a:extLst>
              <a:ext uri="{FF2B5EF4-FFF2-40B4-BE49-F238E27FC236}">
                <a16:creationId xmlns:a16="http://schemas.microsoft.com/office/drawing/2014/main" id="{3468F7FC-C774-E446-A7BB-86F92CD901B2}"/>
              </a:ext>
            </a:extLst>
          </p:cNvPr>
          <p:cNvPicPr>
            <a:picLocks noGrp="1" noChangeAspect="1"/>
          </p:cNvPicPr>
          <p:nvPr>
            <p:ph idx="1"/>
          </p:nvPr>
        </p:nvPicPr>
        <p:blipFill>
          <a:blip r:embed="rId3"/>
          <a:stretch>
            <a:fillRect/>
          </a:stretch>
        </p:blipFill>
        <p:spPr>
          <a:xfrm>
            <a:off x="0" y="-1"/>
            <a:ext cx="12192000" cy="6852019"/>
          </a:xfrm>
        </p:spPr>
      </p:pic>
    </p:spTree>
    <p:extLst>
      <p:ext uri="{BB962C8B-B14F-4D97-AF65-F5344CB8AC3E}">
        <p14:creationId xmlns:p14="http://schemas.microsoft.com/office/powerpoint/2010/main" val="9522763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B80EF7EB-8A1C-2743-B7A6-466DC49A04BA}"/>
              </a:ext>
            </a:extLst>
          </p:cNvPr>
          <p:cNvPicPr>
            <a:picLocks noChangeAspect="1"/>
          </p:cNvPicPr>
          <p:nvPr/>
        </p:nvPicPr>
        <p:blipFill>
          <a:blip r:embed="rId3"/>
          <a:stretch>
            <a:fillRect/>
          </a:stretch>
        </p:blipFill>
        <p:spPr>
          <a:xfrm>
            <a:off x="3448050" y="19050"/>
            <a:ext cx="4608286" cy="4608286"/>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FD89A819-CBB8-7749-9549-3CBA039C9DAD}"/>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6" name="Action Button: Custom 5">
            <a:hlinkClick r:id="rId6" action="ppaction://hlinksldjump" highlightClick="1">
              <a:snd r:embed="rId5" name="click.wav"/>
            </a:hlinkClick>
            <a:extLst>
              <a:ext uri="{FF2B5EF4-FFF2-40B4-BE49-F238E27FC236}">
                <a16:creationId xmlns:a16="http://schemas.microsoft.com/office/drawing/2014/main" id="{78119B5A-FDFB-D04C-B11D-8552376F3166}"/>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2782475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A5B0CD26-FC6A-F145-BB50-0728DFF1833D}"/>
              </a:ext>
            </a:extLst>
          </p:cNvPr>
          <p:cNvPicPr>
            <a:picLocks noChangeAspect="1"/>
          </p:cNvPicPr>
          <p:nvPr/>
        </p:nvPicPr>
        <p:blipFill>
          <a:blip r:embed="rId3"/>
          <a:stretch>
            <a:fillRect/>
          </a:stretch>
        </p:blipFill>
        <p:spPr>
          <a:xfrm>
            <a:off x="4115914" y="266700"/>
            <a:ext cx="4667250" cy="4667250"/>
          </a:xfrm>
          <a:prstGeom prst="rect">
            <a:avLst/>
          </a:prstGeom>
        </p:spPr>
      </p:pic>
      <p:sp>
        <p:nvSpPr>
          <p:cNvPr id="6" name="Action Button: Custom 5">
            <a:hlinkClick r:id="rId4" action="ppaction://hlinksldjump" highlightClick="1">
              <a:snd r:embed="rId5" name="click.wav"/>
            </a:hlinkClick>
            <a:extLst>
              <a:ext uri="{FF2B5EF4-FFF2-40B4-BE49-F238E27FC236}">
                <a16:creationId xmlns:a16="http://schemas.microsoft.com/office/drawing/2014/main" id="{E52B0E9A-F150-D041-8126-2DC45B0F6145}"/>
              </a:ext>
            </a:extLst>
          </p:cNvPr>
          <p:cNvSpPr/>
          <p:nvPr/>
        </p:nvSpPr>
        <p:spPr>
          <a:xfrm>
            <a:off x="2835483" y="4933950"/>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6" action="ppaction://hlinksldjump" highlightClick="1">
              <a:snd r:embed="rId5" name="click.wav"/>
            </a:hlinkClick>
            <a:extLst>
              <a:ext uri="{FF2B5EF4-FFF2-40B4-BE49-F238E27FC236}">
                <a16:creationId xmlns:a16="http://schemas.microsoft.com/office/drawing/2014/main" id="{21DC2EDC-E056-2F4F-90FD-D0D54B287B87}"/>
              </a:ext>
            </a:extLst>
          </p:cNvPr>
          <p:cNvSpPr/>
          <p:nvPr/>
        </p:nvSpPr>
        <p:spPr>
          <a:xfrm>
            <a:off x="7079797" y="4933950"/>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23651292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B8091B3F-1EE5-C54B-AB19-F56200161A2B}"/>
              </a:ext>
            </a:extLst>
          </p:cNvPr>
          <p:cNvPicPr>
            <a:picLocks noChangeAspect="1"/>
          </p:cNvPicPr>
          <p:nvPr/>
        </p:nvPicPr>
        <p:blipFill>
          <a:blip r:embed="rId3"/>
          <a:stretch>
            <a:fillRect/>
          </a:stretch>
        </p:blipFill>
        <p:spPr>
          <a:xfrm>
            <a:off x="3695700" y="415470"/>
            <a:ext cx="4302910" cy="4302910"/>
          </a:xfrm>
          <a:prstGeom prst="rect">
            <a:avLst/>
          </a:prstGeom>
        </p:spPr>
      </p:pic>
      <p:sp>
        <p:nvSpPr>
          <p:cNvPr id="5" name="Action Button: Custom 4">
            <a:hlinkClick r:id="rId4" action="ppaction://hlinksldjump" highlightClick="1">
              <a:snd r:embed="rId5" name="push.wav"/>
            </a:hlinkClick>
            <a:extLst>
              <a:ext uri="{FF2B5EF4-FFF2-40B4-BE49-F238E27FC236}">
                <a16:creationId xmlns:a16="http://schemas.microsoft.com/office/drawing/2014/main" id="{4D21370C-988E-064F-AABA-2A673CCA7A20}"/>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6" name="Action Button: Custom 5">
            <a:hlinkClick r:id="rId4" action="ppaction://hlinksldjump" highlightClick="1">
              <a:snd r:embed="rId5" name="push.wav"/>
            </a:hlinkClick>
            <a:extLst>
              <a:ext uri="{FF2B5EF4-FFF2-40B4-BE49-F238E27FC236}">
                <a16:creationId xmlns:a16="http://schemas.microsoft.com/office/drawing/2014/main" id="{7BA2341F-2996-534B-8012-A048C46D3665}"/>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7" name="Action Button: Custom 6">
            <a:hlinkClick r:id="rId4" action="ppaction://hlinksldjump" highlightClick="1">
              <a:snd r:embed="rId5" name="push.wav"/>
            </a:hlinkClick>
            <a:extLst>
              <a:ext uri="{FF2B5EF4-FFF2-40B4-BE49-F238E27FC236}">
                <a16:creationId xmlns:a16="http://schemas.microsoft.com/office/drawing/2014/main" id="{56EB82A0-18B4-D04E-A1E8-CB850B1A4403}"/>
              </a:ext>
            </a:extLst>
          </p:cNvPr>
          <p:cNvSpPr/>
          <p:nvPr/>
        </p:nvSpPr>
        <p:spPr>
          <a:xfrm>
            <a:off x="6748033"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8" name="Action Button: Custom 7">
            <a:hlinkClick r:id="rId4" action="ppaction://hlinksldjump" highlightClick="1">
              <a:snd r:embed="rId5" name="push.wav"/>
            </a:hlinkClick>
            <a:extLst>
              <a:ext uri="{FF2B5EF4-FFF2-40B4-BE49-F238E27FC236}">
                <a16:creationId xmlns:a16="http://schemas.microsoft.com/office/drawing/2014/main" id="{1543657B-0D77-7E42-B799-26DBFB1C5B75}"/>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spTree>
    <p:extLst>
      <p:ext uri="{BB962C8B-B14F-4D97-AF65-F5344CB8AC3E}">
        <p14:creationId xmlns:p14="http://schemas.microsoft.com/office/powerpoint/2010/main" val="42238438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7C3975A1-B670-884C-8D88-8A2FB5B84A28}"/>
              </a:ext>
            </a:extLst>
          </p:cNvPr>
          <p:cNvPicPr>
            <a:picLocks noChangeAspect="1"/>
          </p:cNvPicPr>
          <p:nvPr/>
        </p:nvPicPr>
        <p:blipFill>
          <a:blip r:embed="rId3"/>
          <a:stretch>
            <a:fillRect/>
          </a:stretch>
        </p:blipFill>
        <p:spPr>
          <a:xfrm>
            <a:off x="3920331" y="21045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A9268D40-1F68-0A46-94FB-7800CFC79241}"/>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TRIALS PHASE</a:t>
            </a:r>
          </a:p>
        </p:txBody>
      </p:sp>
    </p:spTree>
    <p:extLst>
      <p:ext uri="{BB962C8B-B14F-4D97-AF65-F5344CB8AC3E}">
        <p14:creationId xmlns:p14="http://schemas.microsoft.com/office/powerpoint/2010/main" val="19402660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5CA81FD9-E365-AC41-B415-B90CA9AD7F2D}"/>
              </a:ext>
            </a:extLst>
          </p:cNvPr>
          <p:cNvPicPr>
            <a:picLocks noChangeAspect="1"/>
          </p:cNvPicPr>
          <p:nvPr/>
        </p:nvPicPr>
        <p:blipFill>
          <a:blip r:embed="rId3"/>
          <a:stretch>
            <a:fillRect/>
          </a:stretch>
        </p:blipFill>
        <p:spPr>
          <a:xfrm>
            <a:off x="3920331" y="21045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2CB5A863-5814-3C4B-87B5-0FC2CC3FB489}"/>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RESEARCH PHASE</a:t>
            </a:r>
          </a:p>
        </p:txBody>
      </p:sp>
    </p:spTree>
    <p:extLst>
      <p:ext uri="{BB962C8B-B14F-4D97-AF65-F5344CB8AC3E}">
        <p14:creationId xmlns:p14="http://schemas.microsoft.com/office/powerpoint/2010/main" val="39263898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1544F587-5670-0A4E-8F32-C4866C9CFCD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5" action="ppaction://hlinksldjump" highlightClick="1">
              <a:snd r:embed="rId4" name="click.wav"/>
            </a:hlinkClick>
            <a:extLst>
              <a:ext uri="{FF2B5EF4-FFF2-40B4-BE49-F238E27FC236}">
                <a16:creationId xmlns:a16="http://schemas.microsoft.com/office/drawing/2014/main" id="{8340ED3F-938C-9049-9DC2-DDFCCB60DD7F}"/>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4" name="Picture 3" descr="Shape&#10;&#10;Description automatically generated with low confidence">
            <a:extLst>
              <a:ext uri="{FF2B5EF4-FFF2-40B4-BE49-F238E27FC236}">
                <a16:creationId xmlns:a16="http://schemas.microsoft.com/office/drawing/2014/main" id="{BBDABACA-BB6F-C843-9420-24AE58D67E7F}"/>
              </a:ext>
            </a:extLst>
          </p:cNvPr>
          <p:cNvPicPr>
            <a:picLocks noChangeAspect="1"/>
          </p:cNvPicPr>
          <p:nvPr/>
        </p:nvPicPr>
        <p:blipFill>
          <a:blip r:embed="rId6"/>
          <a:stretch>
            <a:fillRect/>
          </a:stretch>
        </p:blipFill>
        <p:spPr>
          <a:xfrm>
            <a:off x="3560536" y="94228"/>
            <a:ext cx="4383314" cy="4383314"/>
          </a:xfrm>
          <a:prstGeom prst="rect">
            <a:avLst/>
          </a:prstGeom>
        </p:spPr>
      </p:pic>
    </p:spTree>
    <p:extLst>
      <p:ext uri="{BB962C8B-B14F-4D97-AF65-F5344CB8AC3E}">
        <p14:creationId xmlns:p14="http://schemas.microsoft.com/office/powerpoint/2010/main" val="14945666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90554EB2-7886-DA4D-9945-E4B60E1A4BF5}"/>
              </a:ext>
            </a:extLst>
          </p:cNvPr>
          <p:cNvPicPr>
            <a:picLocks noChangeAspect="1"/>
          </p:cNvPicPr>
          <p:nvPr/>
        </p:nvPicPr>
        <p:blipFill>
          <a:blip r:embed="rId3"/>
          <a:stretch>
            <a:fillRect/>
          </a:stretch>
        </p:blipFill>
        <p:spPr>
          <a:xfrm>
            <a:off x="3881437" y="342900"/>
            <a:ext cx="4429125" cy="4429125"/>
          </a:xfrm>
          <a:prstGeom prst="rect">
            <a:avLst/>
          </a:prstGeom>
        </p:spPr>
      </p:pic>
      <p:sp>
        <p:nvSpPr>
          <p:cNvPr id="6" name="Action Button: Custom 5">
            <a:hlinkClick r:id="rId4" action="ppaction://hlinksldjump" highlightClick="1">
              <a:snd r:embed="rId5" name="click.wav"/>
            </a:hlinkClick>
            <a:extLst>
              <a:ext uri="{FF2B5EF4-FFF2-40B4-BE49-F238E27FC236}">
                <a16:creationId xmlns:a16="http://schemas.microsoft.com/office/drawing/2014/main" id="{B5558E30-E458-6346-8111-F3A85513FBDD}"/>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6" action="ppaction://hlinksldjump" highlightClick="1">
              <a:snd r:embed="rId5" name="click.wav"/>
            </a:hlinkClick>
            <a:extLst>
              <a:ext uri="{FF2B5EF4-FFF2-40B4-BE49-F238E27FC236}">
                <a16:creationId xmlns:a16="http://schemas.microsoft.com/office/drawing/2014/main" id="{291CF20B-3391-5C4F-A060-F5627E0FA4AB}"/>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spTree>
    <p:extLst>
      <p:ext uri="{BB962C8B-B14F-4D97-AF65-F5344CB8AC3E}">
        <p14:creationId xmlns:p14="http://schemas.microsoft.com/office/powerpoint/2010/main" val="10822706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74CF9A3E-E009-7842-A08E-8496C22C7C1F}"/>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5" name="Action Button: Custom 4">
            <a:hlinkClick r:id="rId5" action="ppaction://hlinksldjump" highlightClick="1">
              <a:snd r:embed="rId4" name="click.wav"/>
            </a:hlinkClick>
            <a:extLst>
              <a:ext uri="{FF2B5EF4-FFF2-40B4-BE49-F238E27FC236}">
                <a16:creationId xmlns:a16="http://schemas.microsoft.com/office/drawing/2014/main" id="{C52BCDB0-A055-834C-A72A-50908D0A10C9}"/>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7" name="Picture 6" descr="Shape&#10;&#10;Description automatically generated with low confidence">
            <a:extLst>
              <a:ext uri="{FF2B5EF4-FFF2-40B4-BE49-F238E27FC236}">
                <a16:creationId xmlns:a16="http://schemas.microsoft.com/office/drawing/2014/main" id="{F9E87C97-4A6B-5F43-BD29-01BE5E7C9C81}"/>
              </a:ext>
            </a:extLst>
          </p:cNvPr>
          <p:cNvPicPr>
            <a:picLocks noChangeAspect="1"/>
          </p:cNvPicPr>
          <p:nvPr/>
        </p:nvPicPr>
        <p:blipFill>
          <a:blip r:embed="rId6"/>
          <a:stretch>
            <a:fillRect/>
          </a:stretch>
        </p:blipFill>
        <p:spPr>
          <a:xfrm>
            <a:off x="3655784" y="210456"/>
            <a:ext cx="4362451" cy="4362451"/>
          </a:xfrm>
          <a:prstGeom prst="rect">
            <a:avLst/>
          </a:prstGeom>
        </p:spPr>
      </p:pic>
    </p:spTree>
    <p:extLst>
      <p:ext uri="{BB962C8B-B14F-4D97-AF65-F5344CB8AC3E}">
        <p14:creationId xmlns:p14="http://schemas.microsoft.com/office/powerpoint/2010/main" val="38362520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CCDAA625-2A87-CC43-B94B-C8FCEB760EE2}"/>
              </a:ext>
            </a:extLst>
          </p:cNvPr>
          <p:cNvPicPr>
            <a:picLocks noChangeAspect="1"/>
          </p:cNvPicPr>
          <p:nvPr/>
        </p:nvPicPr>
        <p:blipFill>
          <a:blip r:embed="rId3"/>
          <a:stretch>
            <a:fillRect/>
          </a:stretch>
        </p:blipFill>
        <p:spPr>
          <a:xfrm>
            <a:off x="3783012" y="534307"/>
            <a:ext cx="4351338" cy="4351338"/>
          </a:xfrm>
          <a:prstGeom prst="rect">
            <a:avLst/>
          </a:prstGeom>
        </p:spPr>
      </p:pic>
      <p:sp>
        <p:nvSpPr>
          <p:cNvPr id="6" name="Action Button: Custom 5">
            <a:hlinkClick r:id="rId4" action="ppaction://hlinksldjump" highlightClick="1">
              <a:snd r:embed="rId5" name="click.wav"/>
            </a:hlinkClick>
            <a:extLst>
              <a:ext uri="{FF2B5EF4-FFF2-40B4-BE49-F238E27FC236}">
                <a16:creationId xmlns:a16="http://schemas.microsoft.com/office/drawing/2014/main" id="{F54413BC-7985-814B-8B8A-17AFD9757208}"/>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DEVELOPMENT PHASE</a:t>
            </a:r>
          </a:p>
        </p:txBody>
      </p:sp>
    </p:spTree>
    <p:extLst>
      <p:ext uri="{BB962C8B-B14F-4D97-AF65-F5344CB8AC3E}">
        <p14:creationId xmlns:p14="http://schemas.microsoft.com/office/powerpoint/2010/main" val="7669531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ction Button: Custom 4">
            <a:hlinkClick r:id="rId3" action="ppaction://hlinksldjump" highlightClick="1">
              <a:snd r:embed="rId4" name="click.wav"/>
            </a:hlinkClick>
            <a:extLst>
              <a:ext uri="{FF2B5EF4-FFF2-40B4-BE49-F238E27FC236}">
                <a16:creationId xmlns:a16="http://schemas.microsoft.com/office/drawing/2014/main" id="{4C7D1664-18BD-DE48-AF6C-D87D6AE75CE4}"/>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6" name="Action Button: Custom 5">
            <a:hlinkClick r:id="rId5" action="ppaction://hlinksldjump" highlightClick="1">
              <a:snd r:embed="rId4" name="click.wav"/>
            </a:hlinkClick>
            <a:extLst>
              <a:ext uri="{FF2B5EF4-FFF2-40B4-BE49-F238E27FC236}">
                <a16:creationId xmlns:a16="http://schemas.microsoft.com/office/drawing/2014/main" id="{93FBDA32-1C04-E643-AD3F-630129C5CF3B}"/>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8" name="Picture 7" descr="Shape&#10;&#10;Description automatically generated with low confidence">
            <a:extLst>
              <a:ext uri="{FF2B5EF4-FFF2-40B4-BE49-F238E27FC236}">
                <a16:creationId xmlns:a16="http://schemas.microsoft.com/office/drawing/2014/main" id="{874105A9-E75E-E34A-A01E-C836AD989365}"/>
              </a:ext>
            </a:extLst>
          </p:cNvPr>
          <p:cNvPicPr>
            <a:picLocks noChangeAspect="1"/>
          </p:cNvPicPr>
          <p:nvPr/>
        </p:nvPicPr>
        <p:blipFill>
          <a:blip r:embed="rId6"/>
          <a:stretch>
            <a:fillRect/>
          </a:stretch>
        </p:blipFill>
        <p:spPr>
          <a:xfrm>
            <a:off x="3636160" y="322035"/>
            <a:ext cx="4305300" cy="4305300"/>
          </a:xfrm>
          <a:prstGeom prst="rect">
            <a:avLst/>
          </a:prstGeom>
        </p:spPr>
      </p:pic>
    </p:spTree>
    <p:extLst>
      <p:ext uri="{BB962C8B-B14F-4D97-AF65-F5344CB8AC3E}">
        <p14:creationId xmlns:p14="http://schemas.microsoft.com/office/powerpoint/2010/main" val="1651104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descr="What is Epidemiology?">
            <a:hlinkClick r:id="" action="ppaction://media"/>
            <a:extLst>
              <a:ext uri="{FF2B5EF4-FFF2-40B4-BE49-F238E27FC236}">
                <a16:creationId xmlns:a16="http://schemas.microsoft.com/office/drawing/2014/main" id="{1FFDBEBB-F7FA-9540-883D-A1EA04AE17BC}"/>
              </a:ext>
            </a:extLst>
          </p:cNvPr>
          <p:cNvPicPr>
            <a:picLocks noRot="1" noChangeAspect="1"/>
          </p:cNvPicPr>
          <p:nvPr>
            <a:videoFile r:link="rId1"/>
          </p:nvPr>
        </p:nvPicPr>
        <p:blipFill>
          <a:blip r:embed="rId4"/>
          <a:stretch>
            <a:fillRect/>
          </a:stretch>
        </p:blipFill>
        <p:spPr>
          <a:xfrm>
            <a:off x="0" y="0"/>
            <a:ext cx="12192000" cy="6888480"/>
          </a:xfrm>
          <a:prstGeom prst="rect">
            <a:avLst/>
          </a:prstGeom>
        </p:spPr>
      </p:pic>
    </p:spTree>
    <p:extLst>
      <p:ext uri="{BB962C8B-B14F-4D97-AF65-F5344CB8AC3E}">
        <p14:creationId xmlns:p14="http://schemas.microsoft.com/office/powerpoint/2010/main" val="128957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9EEB85EB-9D0E-3C4C-8E0D-257F351B6BE2}"/>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5" name="Action Button: Custom 4">
            <a:hlinkClick r:id="rId5" action="ppaction://hlinksldjump" highlightClick="1">
              <a:snd r:embed="rId4" name="click.wav"/>
            </a:hlinkClick>
            <a:extLst>
              <a:ext uri="{FF2B5EF4-FFF2-40B4-BE49-F238E27FC236}">
                <a16:creationId xmlns:a16="http://schemas.microsoft.com/office/drawing/2014/main" id="{F12683CC-D0D8-5C4B-990B-A0E42BC091A0}"/>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9" name="Picture 8" descr="Shape&#10;&#10;Description automatically generated with low confidence">
            <a:extLst>
              <a:ext uri="{FF2B5EF4-FFF2-40B4-BE49-F238E27FC236}">
                <a16:creationId xmlns:a16="http://schemas.microsoft.com/office/drawing/2014/main" id="{B09623AE-0707-2A41-8E82-7E13A8EBB39D}"/>
              </a:ext>
            </a:extLst>
          </p:cNvPr>
          <p:cNvPicPr>
            <a:picLocks noChangeAspect="1"/>
          </p:cNvPicPr>
          <p:nvPr/>
        </p:nvPicPr>
        <p:blipFill>
          <a:blip r:embed="rId6"/>
          <a:stretch>
            <a:fillRect/>
          </a:stretch>
        </p:blipFill>
        <p:spPr>
          <a:xfrm>
            <a:off x="3402509" y="72324"/>
            <a:ext cx="4696402" cy="4696402"/>
          </a:xfrm>
          <a:prstGeom prst="rect">
            <a:avLst/>
          </a:prstGeom>
        </p:spPr>
      </p:pic>
    </p:spTree>
    <p:extLst>
      <p:ext uri="{BB962C8B-B14F-4D97-AF65-F5344CB8AC3E}">
        <p14:creationId xmlns:p14="http://schemas.microsoft.com/office/powerpoint/2010/main" val="10156708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12601126-9AA7-BE47-9EFF-F33D68B8B387}"/>
              </a:ext>
            </a:extLst>
          </p:cNvPr>
          <p:cNvPicPr>
            <a:picLocks noChangeAspect="1"/>
          </p:cNvPicPr>
          <p:nvPr/>
        </p:nvPicPr>
        <p:blipFill>
          <a:blip r:embed="rId3"/>
          <a:stretch>
            <a:fillRect/>
          </a:stretch>
        </p:blipFill>
        <p:spPr>
          <a:xfrm>
            <a:off x="3752850" y="150585"/>
            <a:ext cx="4302910" cy="4302910"/>
          </a:xfrm>
          <a:prstGeom prst="rect">
            <a:avLst/>
          </a:prstGeom>
        </p:spPr>
      </p:pic>
      <p:sp>
        <p:nvSpPr>
          <p:cNvPr id="6" name="Action Button: Custom 5">
            <a:hlinkClick r:id="rId4" action="ppaction://hlinksldjump" highlightClick="1">
              <a:snd r:embed="rId5" name="push.wav"/>
            </a:hlinkClick>
            <a:extLst>
              <a:ext uri="{FF2B5EF4-FFF2-40B4-BE49-F238E27FC236}">
                <a16:creationId xmlns:a16="http://schemas.microsoft.com/office/drawing/2014/main" id="{1A4E9194-9247-A048-A44D-43C1FD9DAC24}"/>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7" name="Action Button: Custom 6">
            <a:hlinkClick r:id="rId4" action="ppaction://hlinksldjump" highlightClick="1">
              <a:snd r:embed="rId5" name="push.wav"/>
            </a:hlinkClick>
            <a:extLst>
              <a:ext uri="{FF2B5EF4-FFF2-40B4-BE49-F238E27FC236}">
                <a16:creationId xmlns:a16="http://schemas.microsoft.com/office/drawing/2014/main" id="{71E0385B-1084-A04B-B0B3-B107A7A475C0}"/>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8" name="Action Button: Custom 7">
            <a:hlinkClick r:id="rId4" action="ppaction://hlinksldjump" highlightClick="1">
              <a:snd r:embed="rId5" name="push.wav"/>
            </a:hlinkClick>
            <a:extLst>
              <a:ext uri="{FF2B5EF4-FFF2-40B4-BE49-F238E27FC236}">
                <a16:creationId xmlns:a16="http://schemas.microsoft.com/office/drawing/2014/main" id="{F9AE14D5-3327-B44E-8303-877202EE6F39}"/>
              </a:ext>
            </a:extLst>
          </p:cNvPr>
          <p:cNvSpPr/>
          <p:nvPr/>
        </p:nvSpPr>
        <p:spPr>
          <a:xfrm>
            <a:off x="6748033" y="4760685"/>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9" name="Action Button: Custom 8">
            <a:hlinkClick r:id="rId4" action="ppaction://hlinksldjump" highlightClick="1">
              <a:snd r:embed="rId5" name="push.wav"/>
            </a:hlinkClick>
            <a:extLst>
              <a:ext uri="{FF2B5EF4-FFF2-40B4-BE49-F238E27FC236}">
                <a16:creationId xmlns:a16="http://schemas.microsoft.com/office/drawing/2014/main" id="{43F463A1-8179-444C-BE34-5C40BBB958FF}"/>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spTree>
    <p:extLst>
      <p:ext uri="{BB962C8B-B14F-4D97-AF65-F5344CB8AC3E}">
        <p14:creationId xmlns:p14="http://schemas.microsoft.com/office/powerpoint/2010/main" val="33034631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E6A5AF68-CAD6-D448-A9F7-E5982FA38BA2}"/>
              </a:ext>
            </a:extLst>
          </p:cNvPr>
          <p:cNvSpPr/>
          <p:nvPr/>
        </p:nvSpPr>
        <p:spPr>
          <a:xfrm>
            <a:off x="533400" y="4693310"/>
            <a:ext cx="4680944"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t>RELEASE THE DATA TO THE SCIENCE COMMUNITY SO OTHER RESEARCH TEAMS CAN WORK FROM IT</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5035418C-0C41-294D-BD1E-06628CBA5782}"/>
              </a:ext>
            </a:extLst>
          </p:cNvPr>
          <p:cNvSpPr/>
          <p:nvPr/>
        </p:nvSpPr>
        <p:spPr>
          <a:xfrm>
            <a:off x="7543800" y="4680775"/>
            <a:ext cx="3252194"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CEASE PRODUCTION AND RETURN DATA TO RESEARCH COMPANY</a:t>
            </a:r>
          </a:p>
        </p:txBody>
      </p:sp>
      <p:pic>
        <p:nvPicPr>
          <p:cNvPr id="6" name="Picture 5" descr="Shape&#10;&#10;Description automatically generated with low confidence">
            <a:extLst>
              <a:ext uri="{FF2B5EF4-FFF2-40B4-BE49-F238E27FC236}">
                <a16:creationId xmlns:a16="http://schemas.microsoft.com/office/drawing/2014/main" id="{0EC59111-CF30-D742-B56E-51AB530110D4}"/>
              </a:ext>
            </a:extLst>
          </p:cNvPr>
          <p:cNvPicPr>
            <a:picLocks noChangeAspect="1"/>
          </p:cNvPicPr>
          <p:nvPr/>
        </p:nvPicPr>
        <p:blipFill>
          <a:blip r:embed="rId5"/>
          <a:stretch>
            <a:fillRect/>
          </a:stretch>
        </p:blipFill>
        <p:spPr>
          <a:xfrm>
            <a:off x="4203403" y="341972"/>
            <a:ext cx="4351338" cy="4351338"/>
          </a:xfrm>
          <a:prstGeom prst="rect">
            <a:avLst/>
          </a:prstGeom>
        </p:spPr>
      </p:pic>
    </p:spTree>
    <p:extLst>
      <p:ext uri="{BB962C8B-B14F-4D97-AF65-F5344CB8AC3E}">
        <p14:creationId xmlns:p14="http://schemas.microsoft.com/office/powerpoint/2010/main" val="380541385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push.wav"/>
            </a:hlinkClick>
            <a:extLst>
              <a:ext uri="{FF2B5EF4-FFF2-40B4-BE49-F238E27FC236}">
                <a16:creationId xmlns:a16="http://schemas.microsoft.com/office/drawing/2014/main" id="{84FE797B-B29C-BE4A-A1A6-DD68A61FABBD}"/>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5" name="Action Button: Custom 4">
            <a:hlinkClick r:id="rId3" action="ppaction://hlinksldjump" highlightClick="1">
              <a:snd r:embed="rId4" name="push.wav"/>
            </a:hlinkClick>
            <a:extLst>
              <a:ext uri="{FF2B5EF4-FFF2-40B4-BE49-F238E27FC236}">
                <a16:creationId xmlns:a16="http://schemas.microsoft.com/office/drawing/2014/main" id="{A5D21FDA-3A18-F541-A5C8-3D9DD5B7BBC3}"/>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6" name="Action Button: Custom 5">
            <a:hlinkClick r:id="rId3" action="ppaction://hlinksldjump" highlightClick="1">
              <a:snd r:embed="rId4" name="push.wav"/>
            </a:hlinkClick>
            <a:extLst>
              <a:ext uri="{FF2B5EF4-FFF2-40B4-BE49-F238E27FC236}">
                <a16:creationId xmlns:a16="http://schemas.microsoft.com/office/drawing/2014/main" id="{9434345B-F6EB-0E4D-BDE8-081322F62674}"/>
              </a:ext>
            </a:extLst>
          </p:cNvPr>
          <p:cNvSpPr/>
          <p:nvPr/>
        </p:nvSpPr>
        <p:spPr>
          <a:xfrm>
            <a:off x="6748033"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7" name="Action Button: Custom 6">
            <a:hlinkClick r:id="rId3" action="ppaction://hlinksldjump" highlightClick="1">
              <a:snd r:embed="rId4" name="push.wav"/>
            </a:hlinkClick>
            <a:extLst>
              <a:ext uri="{FF2B5EF4-FFF2-40B4-BE49-F238E27FC236}">
                <a16:creationId xmlns:a16="http://schemas.microsoft.com/office/drawing/2014/main" id="{21DC9F4C-9C15-3C4A-AB3A-FAFBBAC55434}"/>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pic>
        <p:nvPicPr>
          <p:cNvPr id="8" name="Picture 7" descr="Shape&#10;&#10;Description automatically generated with low confidence">
            <a:extLst>
              <a:ext uri="{FF2B5EF4-FFF2-40B4-BE49-F238E27FC236}">
                <a16:creationId xmlns:a16="http://schemas.microsoft.com/office/drawing/2014/main" id="{A19A3FA4-8724-2C46-88F8-FD90858FE2A2}"/>
              </a:ext>
            </a:extLst>
          </p:cNvPr>
          <p:cNvPicPr>
            <a:picLocks noChangeAspect="1"/>
          </p:cNvPicPr>
          <p:nvPr/>
        </p:nvPicPr>
        <p:blipFill>
          <a:blip r:embed="rId5"/>
          <a:stretch>
            <a:fillRect/>
          </a:stretch>
        </p:blipFill>
        <p:spPr>
          <a:xfrm>
            <a:off x="3695700" y="267275"/>
            <a:ext cx="4302910" cy="4302910"/>
          </a:xfrm>
          <a:prstGeom prst="rect">
            <a:avLst/>
          </a:prstGeom>
        </p:spPr>
      </p:pic>
    </p:spTree>
    <p:extLst>
      <p:ext uri="{BB962C8B-B14F-4D97-AF65-F5344CB8AC3E}">
        <p14:creationId xmlns:p14="http://schemas.microsoft.com/office/powerpoint/2010/main" val="11848898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0591A112-EC5C-CE45-BACF-063E22B4377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5" name="Action Button: Custom 4">
            <a:hlinkClick r:id="rId5" action="ppaction://hlinksldjump" highlightClick="1">
              <a:snd r:embed="rId4" name="click.wav"/>
            </a:hlinkClick>
            <a:extLst>
              <a:ext uri="{FF2B5EF4-FFF2-40B4-BE49-F238E27FC236}">
                <a16:creationId xmlns:a16="http://schemas.microsoft.com/office/drawing/2014/main" id="{EB5DE278-F86D-9647-8BE5-F3A361566A00}"/>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7" name="Picture 6" descr="Shape&#10;&#10;Description automatically generated with low confidence">
            <a:extLst>
              <a:ext uri="{FF2B5EF4-FFF2-40B4-BE49-F238E27FC236}">
                <a16:creationId xmlns:a16="http://schemas.microsoft.com/office/drawing/2014/main" id="{F72D356A-9FAA-1442-B2EF-0DACBF385F45}"/>
              </a:ext>
            </a:extLst>
          </p:cNvPr>
          <p:cNvPicPr>
            <a:picLocks noChangeAspect="1"/>
          </p:cNvPicPr>
          <p:nvPr/>
        </p:nvPicPr>
        <p:blipFill>
          <a:blip r:embed="rId6"/>
          <a:stretch>
            <a:fillRect/>
          </a:stretch>
        </p:blipFill>
        <p:spPr>
          <a:xfrm>
            <a:off x="3714750" y="533975"/>
            <a:ext cx="4226710" cy="4226710"/>
          </a:xfrm>
          <a:prstGeom prst="rect">
            <a:avLst/>
          </a:prstGeom>
        </p:spPr>
      </p:pic>
    </p:spTree>
    <p:extLst>
      <p:ext uri="{BB962C8B-B14F-4D97-AF65-F5344CB8AC3E}">
        <p14:creationId xmlns:p14="http://schemas.microsoft.com/office/powerpoint/2010/main" val="34695861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C92C4A2E-4CBC-B049-B566-45286C50F197}"/>
              </a:ext>
            </a:extLst>
          </p:cNvPr>
          <p:cNvSpPr/>
          <p:nvPr/>
        </p:nvSpPr>
        <p:spPr>
          <a:xfrm>
            <a:off x="3233720"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6" name="Action Button: Custom 5">
            <a:hlinkClick r:id="rId5" action="ppaction://hlinksldjump" highlightClick="1">
              <a:snd r:embed="rId4" name="click.wav"/>
            </a:hlinkClick>
            <a:extLst>
              <a:ext uri="{FF2B5EF4-FFF2-40B4-BE49-F238E27FC236}">
                <a16:creationId xmlns:a16="http://schemas.microsoft.com/office/drawing/2014/main" id="{849AA834-1E1A-114D-95CF-DCE715765C18}"/>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8" name="Picture 7" descr="Shape&#10;&#10;Description automatically generated with low confidence">
            <a:extLst>
              <a:ext uri="{FF2B5EF4-FFF2-40B4-BE49-F238E27FC236}">
                <a16:creationId xmlns:a16="http://schemas.microsoft.com/office/drawing/2014/main" id="{588F79FB-C646-6647-A90A-50ED7AE9C665}"/>
              </a:ext>
            </a:extLst>
          </p:cNvPr>
          <p:cNvPicPr>
            <a:picLocks noChangeAspect="1"/>
          </p:cNvPicPr>
          <p:nvPr/>
        </p:nvPicPr>
        <p:blipFill>
          <a:blip r:embed="rId6"/>
          <a:stretch>
            <a:fillRect/>
          </a:stretch>
        </p:blipFill>
        <p:spPr>
          <a:xfrm>
            <a:off x="3436135" y="133349"/>
            <a:ext cx="4627336" cy="4627336"/>
          </a:xfrm>
          <a:prstGeom prst="rect">
            <a:avLst/>
          </a:prstGeom>
        </p:spPr>
      </p:pic>
    </p:spTree>
    <p:extLst>
      <p:ext uri="{BB962C8B-B14F-4D97-AF65-F5344CB8AC3E}">
        <p14:creationId xmlns:p14="http://schemas.microsoft.com/office/powerpoint/2010/main" val="26456628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35C82864-9251-BE48-951A-D933BF658D0F}"/>
              </a:ext>
            </a:extLst>
          </p:cNvPr>
          <p:cNvPicPr>
            <a:picLocks noChangeAspect="1"/>
          </p:cNvPicPr>
          <p:nvPr/>
        </p:nvPicPr>
        <p:blipFill>
          <a:blip r:embed="rId3"/>
          <a:stretch>
            <a:fillRect/>
          </a:stretch>
        </p:blipFill>
        <p:spPr>
          <a:xfrm>
            <a:off x="3920331" y="579862"/>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55867D0D-2414-3B4D-B81C-65DD8269FA91}"/>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RESEARCH PHASE</a:t>
            </a:r>
          </a:p>
        </p:txBody>
      </p:sp>
    </p:spTree>
    <p:extLst>
      <p:ext uri="{BB962C8B-B14F-4D97-AF65-F5344CB8AC3E}">
        <p14:creationId xmlns:p14="http://schemas.microsoft.com/office/powerpoint/2010/main" val="31019518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hape&#10;&#10;Description automatically generated with low confidence">
            <a:extLst>
              <a:ext uri="{FF2B5EF4-FFF2-40B4-BE49-F238E27FC236}">
                <a16:creationId xmlns:a16="http://schemas.microsoft.com/office/drawing/2014/main" id="{90D8FE73-9017-484D-8BFE-36D38368CFFF}"/>
              </a:ext>
            </a:extLst>
          </p:cNvPr>
          <p:cNvPicPr>
            <a:picLocks noChangeAspect="1"/>
          </p:cNvPicPr>
          <p:nvPr/>
        </p:nvPicPr>
        <p:blipFill>
          <a:blip r:embed="rId3"/>
          <a:stretch>
            <a:fillRect/>
          </a:stretch>
        </p:blipFill>
        <p:spPr>
          <a:xfrm>
            <a:off x="3009900" y="476250"/>
            <a:ext cx="5905500" cy="5905500"/>
          </a:xfrm>
          <a:prstGeom prst="rect">
            <a:avLst/>
          </a:prstGeom>
        </p:spPr>
      </p:pic>
      <p:sp>
        <p:nvSpPr>
          <p:cNvPr id="3" name="Action Button: Custom 2">
            <a:hlinkClick r:id="rId4" action="ppaction://hlinksldjump" highlightClick="1">
              <a:snd r:embed="rId5" name="click.wav"/>
            </a:hlinkClick>
            <a:extLst>
              <a:ext uri="{FF2B5EF4-FFF2-40B4-BE49-F238E27FC236}">
                <a16:creationId xmlns:a16="http://schemas.microsoft.com/office/drawing/2014/main" id="{73CA00CF-701F-854A-952B-624CF6643CCA}"/>
              </a:ext>
            </a:extLst>
          </p:cNvPr>
          <p:cNvSpPr/>
          <p:nvPr/>
        </p:nvSpPr>
        <p:spPr>
          <a:xfrm>
            <a:off x="7485166" y="5104492"/>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TO DISTRIBUTION PHASE</a:t>
            </a:r>
          </a:p>
        </p:txBody>
      </p:sp>
    </p:spTree>
    <p:extLst>
      <p:ext uri="{BB962C8B-B14F-4D97-AF65-F5344CB8AC3E}">
        <p14:creationId xmlns:p14="http://schemas.microsoft.com/office/powerpoint/2010/main" val="848020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Action Button: Custom 3">
            <a:hlinkClick r:id="rId3" action="ppaction://hlinksldjump" highlightClick="1">
              <a:snd r:embed="rId4" name="click.wav"/>
            </a:hlinkClick>
            <a:extLst>
              <a:ext uri="{FF2B5EF4-FFF2-40B4-BE49-F238E27FC236}">
                <a16:creationId xmlns:a16="http://schemas.microsoft.com/office/drawing/2014/main" id="{6B323F61-7CE2-6845-B07D-5E4A1D043CE7}"/>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5" name="Action Button: Custom 4">
            <a:hlinkClick r:id="rId5" action="ppaction://hlinksldjump" highlightClick="1">
              <a:snd r:embed="rId4" name="click.wav"/>
            </a:hlinkClick>
            <a:extLst>
              <a:ext uri="{FF2B5EF4-FFF2-40B4-BE49-F238E27FC236}">
                <a16:creationId xmlns:a16="http://schemas.microsoft.com/office/drawing/2014/main" id="{7DDDA293-019F-AB46-9126-34EBF3B456AE}"/>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7" name="Picture 6" descr="Shape&#10;&#10;Description automatically generated with low confidence">
            <a:extLst>
              <a:ext uri="{FF2B5EF4-FFF2-40B4-BE49-F238E27FC236}">
                <a16:creationId xmlns:a16="http://schemas.microsoft.com/office/drawing/2014/main" id="{A39A668A-C8B0-7A40-83FE-600387DA99B5}"/>
              </a:ext>
            </a:extLst>
          </p:cNvPr>
          <p:cNvPicPr>
            <a:picLocks noChangeAspect="1"/>
          </p:cNvPicPr>
          <p:nvPr/>
        </p:nvPicPr>
        <p:blipFill>
          <a:blip r:embed="rId6"/>
          <a:stretch>
            <a:fillRect/>
          </a:stretch>
        </p:blipFill>
        <p:spPr>
          <a:xfrm>
            <a:off x="3712360" y="683985"/>
            <a:ext cx="4076700" cy="4076700"/>
          </a:xfrm>
          <a:prstGeom prst="rect">
            <a:avLst/>
          </a:prstGeom>
        </p:spPr>
      </p:pic>
    </p:spTree>
    <p:extLst>
      <p:ext uri="{BB962C8B-B14F-4D97-AF65-F5344CB8AC3E}">
        <p14:creationId xmlns:p14="http://schemas.microsoft.com/office/powerpoint/2010/main" val="34029778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DB8ACEF8-1382-694A-8CF8-76D214F47B7C}"/>
              </a:ext>
            </a:extLst>
          </p:cNvPr>
          <p:cNvPicPr>
            <a:picLocks noChangeAspect="1"/>
          </p:cNvPicPr>
          <p:nvPr/>
        </p:nvPicPr>
        <p:blipFill>
          <a:blip r:embed="rId3"/>
          <a:stretch>
            <a:fillRect/>
          </a:stretch>
        </p:blipFill>
        <p:spPr>
          <a:xfrm>
            <a:off x="3920331" y="579862"/>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C0D4A31F-7760-FA43-9018-9E42D285CB04}"/>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RESEARCH PHASE</a:t>
            </a:r>
          </a:p>
        </p:txBody>
      </p:sp>
    </p:spTree>
    <p:extLst>
      <p:ext uri="{BB962C8B-B14F-4D97-AF65-F5344CB8AC3E}">
        <p14:creationId xmlns:p14="http://schemas.microsoft.com/office/powerpoint/2010/main" val="3414956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05035-EBA9-7748-B69E-DCC1076F0C73}"/>
              </a:ext>
            </a:extLst>
          </p:cNvPr>
          <p:cNvSpPr>
            <a:spLocks noGrp="1"/>
          </p:cNvSpPr>
          <p:nvPr>
            <p:ph type="title"/>
          </p:nvPr>
        </p:nvSpPr>
        <p:spPr/>
        <p:txBody>
          <a:bodyPr/>
          <a:lstStyle/>
          <a:p>
            <a:endParaRPr lang="en-US"/>
          </a:p>
        </p:txBody>
      </p:sp>
      <p:pic>
        <p:nvPicPr>
          <p:cNvPr id="6" name="Content Placeholder 5" descr="Text&#10;&#10;Description automatically generated">
            <a:extLst>
              <a:ext uri="{FF2B5EF4-FFF2-40B4-BE49-F238E27FC236}">
                <a16:creationId xmlns:a16="http://schemas.microsoft.com/office/drawing/2014/main" id="{090B144D-2BB7-914E-887E-EFF101E487D3}"/>
              </a:ext>
            </a:extLst>
          </p:cNvPr>
          <p:cNvPicPr>
            <a:picLocks noGrp="1" noChangeAspect="1"/>
          </p:cNvPicPr>
          <p:nvPr>
            <p:ph idx="1"/>
          </p:nvPr>
        </p:nvPicPr>
        <p:blipFill>
          <a:blip r:embed="rId2"/>
          <a:stretch>
            <a:fillRect/>
          </a:stretch>
        </p:blipFill>
        <p:spPr>
          <a:xfrm>
            <a:off x="0" y="-72573"/>
            <a:ext cx="12376559" cy="7005600"/>
          </a:xfrm>
        </p:spPr>
      </p:pic>
    </p:spTree>
    <p:extLst>
      <p:ext uri="{BB962C8B-B14F-4D97-AF65-F5344CB8AC3E}">
        <p14:creationId xmlns:p14="http://schemas.microsoft.com/office/powerpoint/2010/main" val="1108905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6177F92E-B6FA-9B4D-B34B-C03413D5A2E4}"/>
              </a:ext>
            </a:extLst>
          </p:cNvPr>
          <p:cNvPicPr>
            <a:picLocks noChangeAspect="1"/>
          </p:cNvPicPr>
          <p:nvPr/>
        </p:nvPicPr>
        <p:blipFill>
          <a:blip r:embed="rId3"/>
          <a:stretch>
            <a:fillRect/>
          </a:stretch>
        </p:blipFill>
        <p:spPr>
          <a:xfrm>
            <a:off x="3763962" y="400957"/>
            <a:ext cx="4351338" cy="4351338"/>
          </a:xfrm>
          <a:prstGeom prst="rect">
            <a:avLst/>
          </a:prstGeom>
        </p:spPr>
      </p:pic>
      <p:sp>
        <p:nvSpPr>
          <p:cNvPr id="5" name="Action Button: Custom 4">
            <a:hlinkClick r:id="rId4" action="ppaction://hlinksldjump" highlightClick="1">
              <a:snd r:embed="rId5" name="click.wav"/>
            </a:hlinkClick>
            <a:extLst>
              <a:ext uri="{FF2B5EF4-FFF2-40B4-BE49-F238E27FC236}">
                <a16:creationId xmlns:a16="http://schemas.microsoft.com/office/drawing/2014/main" id="{7669C60D-7FF0-D945-993E-A0649F2D0D53}"/>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TRIALS PHASE</a:t>
            </a:r>
          </a:p>
        </p:txBody>
      </p:sp>
    </p:spTree>
    <p:extLst>
      <p:ext uri="{BB962C8B-B14F-4D97-AF65-F5344CB8AC3E}">
        <p14:creationId xmlns:p14="http://schemas.microsoft.com/office/powerpoint/2010/main" val="4008212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1544F587-5670-0A4E-8F32-C4866C9CFCD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5" action="ppaction://hlinksldjump" highlightClick="1">
              <a:snd r:embed="rId4" name="click.wav"/>
            </a:hlinkClick>
            <a:extLst>
              <a:ext uri="{FF2B5EF4-FFF2-40B4-BE49-F238E27FC236}">
                <a16:creationId xmlns:a16="http://schemas.microsoft.com/office/drawing/2014/main" id="{8340ED3F-938C-9049-9DC2-DDFCCB60DD7F}"/>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6" name="Picture 5" descr="Shape&#10;&#10;Description automatically generated with low confidence">
            <a:extLst>
              <a:ext uri="{FF2B5EF4-FFF2-40B4-BE49-F238E27FC236}">
                <a16:creationId xmlns:a16="http://schemas.microsoft.com/office/drawing/2014/main" id="{6B5947D7-2E08-8A40-81EB-415D2C361C6A}"/>
              </a:ext>
            </a:extLst>
          </p:cNvPr>
          <p:cNvPicPr>
            <a:picLocks noChangeAspect="1"/>
          </p:cNvPicPr>
          <p:nvPr/>
        </p:nvPicPr>
        <p:blipFill>
          <a:blip r:embed="rId6"/>
          <a:stretch>
            <a:fillRect/>
          </a:stretch>
        </p:blipFill>
        <p:spPr>
          <a:xfrm>
            <a:off x="3389086" y="0"/>
            <a:ext cx="4876800" cy="4876800"/>
          </a:xfrm>
          <a:prstGeom prst="rect">
            <a:avLst/>
          </a:prstGeom>
        </p:spPr>
      </p:pic>
    </p:spTree>
    <p:extLst>
      <p:ext uri="{BB962C8B-B14F-4D97-AF65-F5344CB8AC3E}">
        <p14:creationId xmlns:p14="http://schemas.microsoft.com/office/powerpoint/2010/main" val="27570238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1544F587-5670-0A4E-8F32-C4866C9CFCD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5" action="ppaction://hlinksldjump" highlightClick="1">
              <a:snd r:embed="rId4" name="click.wav"/>
            </a:hlinkClick>
            <a:extLst>
              <a:ext uri="{FF2B5EF4-FFF2-40B4-BE49-F238E27FC236}">
                <a16:creationId xmlns:a16="http://schemas.microsoft.com/office/drawing/2014/main" id="{8340ED3F-938C-9049-9DC2-DDFCCB60DD7F}"/>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4" name="Picture 3" descr="Shape&#10;&#10;Description automatically generated with low confidence">
            <a:extLst>
              <a:ext uri="{FF2B5EF4-FFF2-40B4-BE49-F238E27FC236}">
                <a16:creationId xmlns:a16="http://schemas.microsoft.com/office/drawing/2014/main" id="{EEA414F1-1B6D-2A46-A99A-86F343984B2A}"/>
              </a:ext>
            </a:extLst>
          </p:cNvPr>
          <p:cNvPicPr>
            <a:picLocks noChangeAspect="1"/>
          </p:cNvPicPr>
          <p:nvPr/>
        </p:nvPicPr>
        <p:blipFill>
          <a:blip r:embed="rId6"/>
          <a:stretch>
            <a:fillRect/>
          </a:stretch>
        </p:blipFill>
        <p:spPr>
          <a:xfrm>
            <a:off x="3562824" y="154497"/>
            <a:ext cx="4606188" cy="4606188"/>
          </a:xfrm>
          <a:prstGeom prst="rect">
            <a:avLst/>
          </a:prstGeom>
        </p:spPr>
      </p:pic>
    </p:spTree>
    <p:extLst>
      <p:ext uri="{BB962C8B-B14F-4D97-AF65-F5344CB8AC3E}">
        <p14:creationId xmlns:p14="http://schemas.microsoft.com/office/powerpoint/2010/main" val="147236557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6" name="Action Button: Custom 5">
            <a:hlinkClick r:id="rId3" action="ppaction://hlinksldjump" highlightClick="1">
              <a:snd r:embed="rId4" name="push.wav"/>
            </a:hlinkClick>
            <a:extLst>
              <a:ext uri="{FF2B5EF4-FFF2-40B4-BE49-F238E27FC236}">
                <a16:creationId xmlns:a16="http://schemas.microsoft.com/office/drawing/2014/main" id="{2046D796-9D49-9A47-ADCE-45F421256E2C}"/>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9" name="Action Button: Custom 8">
            <a:hlinkClick r:id="rId3" action="ppaction://hlinksldjump" highlightClick="1">
              <a:snd r:embed="rId4" name="push.wav"/>
            </a:hlinkClick>
            <a:extLst>
              <a:ext uri="{FF2B5EF4-FFF2-40B4-BE49-F238E27FC236}">
                <a16:creationId xmlns:a16="http://schemas.microsoft.com/office/drawing/2014/main" id="{D53EF79E-CF6A-A34B-B5B2-3F9D066EAD40}"/>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10" name="Action Button: Custom 9">
            <a:hlinkClick r:id="rId3" action="ppaction://hlinksldjump" highlightClick="1">
              <a:snd r:embed="rId4" name="push.wav"/>
            </a:hlinkClick>
            <a:extLst>
              <a:ext uri="{FF2B5EF4-FFF2-40B4-BE49-F238E27FC236}">
                <a16:creationId xmlns:a16="http://schemas.microsoft.com/office/drawing/2014/main" id="{244C2F39-6293-3F44-A20A-C8A8A21D2310}"/>
              </a:ext>
            </a:extLst>
          </p:cNvPr>
          <p:cNvSpPr/>
          <p:nvPr/>
        </p:nvSpPr>
        <p:spPr>
          <a:xfrm>
            <a:off x="6748033"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11" name="Action Button: Custom 10">
            <a:hlinkClick r:id="rId3" action="ppaction://hlinksldjump" highlightClick="1">
              <a:snd r:embed="rId4" name="push.wav"/>
            </a:hlinkClick>
            <a:extLst>
              <a:ext uri="{FF2B5EF4-FFF2-40B4-BE49-F238E27FC236}">
                <a16:creationId xmlns:a16="http://schemas.microsoft.com/office/drawing/2014/main" id="{2FA2BEBD-46C7-664B-8893-4A0B1D59111D}"/>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pic>
        <p:nvPicPr>
          <p:cNvPr id="12" name="Picture 11" descr="Shape&#10;&#10;Description automatically generated with low confidence">
            <a:extLst>
              <a:ext uri="{FF2B5EF4-FFF2-40B4-BE49-F238E27FC236}">
                <a16:creationId xmlns:a16="http://schemas.microsoft.com/office/drawing/2014/main" id="{8B77808A-6E08-8347-AD40-115591D39C66}"/>
              </a:ext>
            </a:extLst>
          </p:cNvPr>
          <p:cNvPicPr>
            <a:picLocks noChangeAspect="1"/>
          </p:cNvPicPr>
          <p:nvPr/>
        </p:nvPicPr>
        <p:blipFill>
          <a:blip r:embed="rId5"/>
          <a:stretch>
            <a:fillRect/>
          </a:stretch>
        </p:blipFill>
        <p:spPr>
          <a:xfrm>
            <a:off x="3448049" y="275546"/>
            <a:ext cx="4609983" cy="4609983"/>
          </a:xfrm>
          <a:prstGeom prst="rect">
            <a:avLst/>
          </a:prstGeom>
        </p:spPr>
      </p:pic>
    </p:spTree>
    <p:extLst>
      <p:ext uri="{BB962C8B-B14F-4D97-AF65-F5344CB8AC3E}">
        <p14:creationId xmlns:p14="http://schemas.microsoft.com/office/powerpoint/2010/main" val="4113600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pic>
        <p:nvPicPr>
          <p:cNvPr id="6" name="Picture 5" descr="Shape&#10;&#10;Description automatically generated with low confidence">
            <a:extLst>
              <a:ext uri="{FF2B5EF4-FFF2-40B4-BE49-F238E27FC236}">
                <a16:creationId xmlns:a16="http://schemas.microsoft.com/office/drawing/2014/main" id="{23FC2177-A612-1043-B6BF-7A8680963620}"/>
              </a:ext>
            </a:extLst>
          </p:cNvPr>
          <p:cNvPicPr>
            <a:picLocks noChangeAspect="1"/>
          </p:cNvPicPr>
          <p:nvPr/>
        </p:nvPicPr>
        <p:blipFill>
          <a:blip r:embed="rId3"/>
          <a:stretch>
            <a:fillRect/>
          </a:stretch>
        </p:blipFill>
        <p:spPr>
          <a:xfrm>
            <a:off x="3744912" y="672760"/>
            <a:ext cx="4351338" cy="4351338"/>
          </a:xfrm>
          <a:prstGeom prst="rect">
            <a:avLst/>
          </a:prstGeom>
        </p:spPr>
      </p:pic>
      <p:sp>
        <p:nvSpPr>
          <p:cNvPr id="12" name="Action Button: Custom 11">
            <a:hlinkClick r:id="rId4" action="ppaction://hlinksldjump" highlightClick="1">
              <a:snd r:embed="rId5" name="click.wav"/>
            </a:hlinkClick>
            <a:extLst>
              <a:ext uri="{FF2B5EF4-FFF2-40B4-BE49-F238E27FC236}">
                <a16:creationId xmlns:a16="http://schemas.microsoft.com/office/drawing/2014/main" id="{5EF4A3BD-397F-E248-B52A-839432062832}"/>
              </a:ext>
            </a:extLst>
          </p:cNvPr>
          <p:cNvSpPr/>
          <p:nvPr/>
        </p:nvSpPr>
        <p:spPr>
          <a:xfrm>
            <a:off x="4490347" y="5179785"/>
            <a:ext cx="2860467" cy="1277258"/>
          </a:xfrm>
          <a:prstGeom prst="actionButtonBlank">
            <a:avLst/>
          </a:prstGeom>
          <a:ln w="38100">
            <a:solidFill>
              <a:schemeClr val="tx1"/>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GO BACK TO RESEARCH PHASE</a:t>
            </a:r>
          </a:p>
        </p:txBody>
      </p:sp>
    </p:spTree>
    <p:extLst>
      <p:ext uri="{BB962C8B-B14F-4D97-AF65-F5344CB8AC3E}">
        <p14:creationId xmlns:p14="http://schemas.microsoft.com/office/powerpoint/2010/main" val="18605724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69B079-300F-B34A-8798-CE7F25E7B4D9}"/>
              </a:ext>
            </a:extLst>
          </p:cNvPr>
          <p:cNvSpPr>
            <a:spLocks noGrp="1"/>
          </p:cNvSpPr>
          <p:nvPr>
            <p:ph idx="1"/>
          </p:nvPr>
        </p:nvSpPr>
        <p:spPr>
          <a:xfrm>
            <a:off x="838200" y="672760"/>
            <a:ext cx="10515600" cy="4351338"/>
          </a:xfrm>
        </p:spPr>
        <p:txBody>
          <a:bodyPr>
            <a:normAutofit/>
          </a:bodyPr>
          <a:lstStyle/>
          <a:p>
            <a:pPr marL="0" indent="0">
              <a:buNone/>
            </a:pPr>
            <a:br>
              <a:rPr lang="en-IE" dirty="0"/>
            </a:br>
            <a:endParaRPr lang="en-US" dirty="0"/>
          </a:p>
        </p:txBody>
      </p:sp>
      <p:sp>
        <p:nvSpPr>
          <p:cNvPr id="5" name="Action Button: Custom 4">
            <a:hlinkClick r:id="rId3" action="ppaction://hlinksldjump" highlightClick="1">
              <a:snd r:embed="rId4" name="click.wav"/>
            </a:hlinkClick>
            <a:extLst>
              <a:ext uri="{FF2B5EF4-FFF2-40B4-BE49-F238E27FC236}">
                <a16:creationId xmlns:a16="http://schemas.microsoft.com/office/drawing/2014/main" id="{1544F587-5670-0A4E-8F32-C4866C9CFCD0}"/>
              </a:ext>
            </a:extLst>
          </p:cNvPr>
          <p:cNvSpPr/>
          <p:nvPr/>
        </p:nvSpPr>
        <p:spPr>
          <a:xfrm>
            <a:off x="3235533" y="4760685"/>
            <a:ext cx="1349828" cy="1277258"/>
          </a:xfrm>
          <a:prstGeom prst="actionButtonBlank">
            <a:avLst/>
          </a:prstGeom>
          <a:ln w="38100">
            <a:solidFill>
              <a:schemeClr val="accent6"/>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accent6"/>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YES</a:t>
            </a:r>
          </a:p>
        </p:txBody>
      </p:sp>
      <p:sp>
        <p:nvSpPr>
          <p:cNvPr id="7" name="Action Button: Custom 6">
            <a:hlinkClick r:id="rId5" action="ppaction://hlinksldjump" highlightClick="1"/>
            <a:extLst>
              <a:ext uri="{FF2B5EF4-FFF2-40B4-BE49-F238E27FC236}">
                <a16:creationId xmlns:a16="http://schemas.microsoft.com/office/drawing/2014/main" id="{8340ED3F-938C-9049-9DC2-DDFCCB60DD7F}"/>
              </a:ext>
            </a:extLst>
          </p:cNvPr>
          <p:cNvSpPr/>
          <p:nvPr/>
        </p:nvSpPr>
        <p:spPr>
          <a:xfrm>
            <a:off x="6916058" y="4760685"/>
            <a:ext cx="1349828" cy="1277258"/>
          </a:xfrm>
          <a:prstGeom prst="actionButtonBlank">
            <a:avLst/>
          </a:prstGeom>
          <a:ln w="38100">
            <a:solidFill>
              <a:srgbClr val="AD1A1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b="1" dirty="0">
                <a:solidFill>
                  <a:srgbClr val="AD1A12"/>
                </a:solidFill>
                <a:latin typeface="Arial" panose="020B0604020202020204" pitchFamily="34" charset="0"/>
                <a:cs typeface="Arial" panose="020B0604020202020204" pitchFamily="34" charset="0"/>
              </a:rPr>
              <a:t>NO</a:t>
            </a:r>
          </a:p>
        </p:txBody>
      </p:sp>
      <p:pic>
        <p:nvPicPr>
          <p:cNvPr id="4" name="Picture 3" descr="Shape&#10;&#10;Description automatically generated with low confidence">
            <a:extLst>
              <a:ext uri="{FF2B5EF4-FFF2-40B4-BE49-F238E27FC236}">
                <a16:creationId xmlns:a16="http://schemas.microsoft.com/office/drawing/2014/main" id="{B8603E04-0ABB-4241-A747-083688501868}"/>
              </a:ext>
            </a:extLst>
          </p:cNvPr>
          <p:cNvPicPr>
            <a:picLocks noChangeAspect="1"/>
          </p:cNvPicPr>
          <p:nvPr/>
        </p:nvPicPr>
        <p:blipFill>
          <a:blip r:embed="rId6"/>
          <a:stretch>
            <a:fillRect/>
          </a:stretch>
        </p:blipFill>
        <p:spPr>
          <a:xfrm>
            <a:off x="3513016" y="334775"/>
            <a:ext cx="4425910" cy="4425910"/>
          </a:xfrm>
          <a:prstGeom prst="rect">
            <a:avLst/>
          </a:prstGeom>
        </p:spPr>
      </p:pic>
    </p:spTree>
    <p:extLst>
      <p:ext uri="{BB962C8B-B14F-4D97-AF65-F5344CB8AC3E}">
        <p14:creationId xmlns:p14="http://schemas.microsoft.com/office/powerpoint/2010/main" val="30073588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ction Button: Custom 4">
            <a:hlinkClick r:id="rId3" action="ppaction://hlinksldjump" highlightClick="1">
              <a:snd r:embed="rId4" name="push.wav"/>
            </a:hlinkClick>
            <a:extLst>
              <a:ext uri="{FF2B5EF4-FFF2-40B4-BE49-F238E27FC236}">
                <a16:creationId xmlns:a16="http://schemas.microsoft.com/office/drawing/2014/main" id="{1544F587-5670-0A4E-8F32-C4866C9CFCD0}"/>
              </a:ext>
            </a:extLst>
          </p:cNvPr>
          <p:cNvSpPr/>
          <p:nvPr/>
        </p:nvSpPr>
        <p:spPr>
          <a:xfrm>
            <a:off x="6592206" y="4770466"/>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pic>
        <p:nvPicPr>
          <p:cNvPr id="6" name="Picture 5" descr="Shape&#10;&#10;Description automatically generated with low confidence">
            <a:extLst>
              <a:ext uri="{FF2B5EF4-FFF2-40B4-BE49-F238E27FC236}">
                <a16:creationId xmlns:a16="http://schemas.microsoft.com/office/drawing/2014/main" id="{B3C491A2-6C95-054E-A90A-FFD162600747}"/>
              </a:ext>
            </a:extLst>
          </p:cNvPr>
          <p:cNvPicPr>
            <a:picLocks noChangeAspect="1"/>
          </p:cNvPicPr>
          <p:nvPr/>
        </p:nvPicPr>
        <p:blipFill>
          <a:blip r:embed="rId5"/>
          <a:stretch>
            <a:fillRect/>
          </a:stretch>
        </p:blipFill>
        <p:spPr>
          <a:xfrm>
            <a:off x="3713093" y="179479"/>
            <a:ext cx="4302910" cy="4302910"/>
          </a:xfrm>
          <a:prstGeom prst="rect">
            <a:avLst/>
          </a:prstGeom>
        </p:spPr>
      </p:pic>
      <p:sp>
        <p:nvSpPr>
          <p:cNvPr id="10" name="Action Button: Custom 9">
            <a:hlinkClick r:id="rId3" action="ppaction://hlinksldjump" highlightClick="1">
              <a:snd r:embed="rId4" name="push.wav"/>
            </a:hlinkClick>
            <a:extLst>
              <a:ext uri="{FF2B5EF4-FFF2-40B4-BE49-F238E27FC236}">
                <a16:creationId xmlns:a16="http://schemas.microsoft.com/office/drawing/2014/main" id="{9607B04B-2E0B-9442-B209-D2F8AD3EA316}"/>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11" name="Action Button: Custom 10">
            <a:hlinkClick r:id="rId3" action="ppaction://hlinksldjump" highlightClick="1">
              <a:snd r:embed="rId4" name="push.wav"/>
            </a:hlinkClick>
            <a:extLst>
              <a:ext uri="{FF2B5EF4-FFF2-40B4-BE49-F238E27FC236}">
                <a16:creationId xmlns:a16="http://schemas.microsoft.com/office/drawing/2014/main" id="{84AF32AD-6C42-6E44-A2F0-73B0AE2DA822}"/>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13" name="Action Button: Custom 12">
            <a:hlinkClick r:id="rId3" action="ppaction://hlinksldjump" highlightClick="1">
              <a:snd r:embed="rId4" name="push.wav"/>
            </a:hlinkClick>
            <a:extLst>
              <a:ext uri="{FF2B5EF4-FFF2-40B4-BE49-F238E27FC236}">
                <a16:creationId xmlns:a16="http://schemas.microsoft.com/office/drawing/2014/main" id="{9CC8B6DB-AF01-BD42-B99F-A66371EE122B}"/>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spTree>
    <p:extLst>
      <p:ext uri="{BB962C8B-B14F-4D97-AF65-F5344CB8AC3E}">
        <p14:creationId xmlns:p14="http://schemas.microsoft.com/office/powerpoint/2010/main" val="27605205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hape&#10;&#10;Description automatically generated with low confidence">
            <a:extLst>
              <a:ext uri="{FF2B5EF4-FFF2-40B4-BE49-F238E27FC236}">
                <a16:creationId xmlns:a16="http://schemas.microsoft.com/office/drawing/2014/main" id="{0C18FD19-C76B-0C45-BCC3-8C972183824F}"/>
              </a:ext>
            </a:extLst>
          </p:cNvPr>
          <p:cNvPicPr>
            <a:picLocks noChangeAspect="1"/>
          </p:cNvPicPr>
          <p:nvPr/>
        </p:nvPicPr>
        <p:blipFill>
          <a:blip r:embed="rId3"/>
          <a:stretch>
            <a:fillRect/>
          </a:stretch>
        </p:blipFill>
        <p:spPr>
          <a:xfrm>
            <a:off x="3713093" y="179479"/>
            <a:ext cx="4302910" cy="4302910"/>
          </a:xfrm>
          <a:prstGeom prst="rect">
            <a:avLst/>
          </a:prstGeom>
        </p:spPr>
      </p:pic>
      <p:sp>
        <p:nvSpPr>
          <p:cNvPr id="5" name="Action Button: Custom 4">
            <a:hlinkClick r:id="rId4" action="ppaction://hlinksldjump" highlightClick="1">
              <a:snd r:embed="rId5" name="push.wav"/>
            </a:hlinkClick>
            <a:extLst>
              <a:ext uri="{FF2B5EF4-FFF2-40B4-BE49-F238E27FC236}">
                <a16:creationId xmlns:a16="http://schemas.microsoft.com/office/drawing/2014/main" id="{C538AED0-665C-1F49-A79F-F249F9F0769B}"/>
              </a:ext>
            </a:extLst>
          </p:cNvPr>
          <p:cNvSpPr/>
          <p:nvPr/>
        </p:nvSpPr>
        <p:spPr>
          <a:xfrm>
            <a:off x="449784" y="4718380"/>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SCIENTISTS DEVELOPING THE VACCINE</a:t>
            </a:r>
          </a:p>
        </p:txBody>
      </p:sp>
      <p:sp>
        <p:nvSpPr>
          <p:cNvPr id="6" name="Action Button: Custom 5">
            <a:hlinkClick r:id="rId4" action="ppaction://hlinksldjump" highlightClick="1">
              <a:snd r:embed="rId5" name="push.wav"/>
            </a:hlinkClick>
            <a:extLst>
              <a:ext uri="{FF2B5EF4-FFF2-40B4-BE49-F238E27FC236}">
                <a16:creationId xmlns:a16="http://schemas.microsoft.com/office/drawing/2014/main" id="{ECC277BD-DC8B-E44F-889F-C2B496BCE730}"/>
              </a:ext>
            </a:extLst>
          </p:cNvPr>
          <p:cNvSpPr/>
          <p:nvPr/>
        </p:nvSpPr>
        <p:spPr>
          <a:xfrm>
            <a:off x="2986400" y="4760685"/>
            <a:ext cx="310960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IE" b="1" dirty="0">
                <a:latin typeface="Arial" panose="020B0604020202020204" pitchFamily="34" charset="0"/>
                <a:cs typeface="Arial" panose="020B0604020202020204" pitchFamily="34" charset="0"/>
              </a:rPr>
              <a:t>PEOPLE IN PUBLIC FACING JOBS WHO ARE HEALTHY BUT HAVE INCREASED EXPOSURE</a:t>
            </a:r>
            <a:endPar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endParaRPr>
          </a:p>
        </p:txBody>
      </p:sp>
      <p:sp>
        <p:nvSpPr>
          <p:cNvPr id="7" name="Action Button: Custom 6">
            <a:hlinkClick r:id="rId4" action="ppaction://hlinksldjump" highlightClick="1">
              <a:snd r:embed="rId5" name="push.wav"/>
            </a:hlinkClick>
            <a:extLst>
              <a:ext uri="{FF2B5EF4-FFF2-40B4-BE49-F238E27FC236}">
                <a16:creationId xmlns:a16="http://schemas.microsoft.com/office/drawing/2014/main" id="{ABA3F332-45F2-A646-BDC8-1506B696D990}"/>
              </a:ext>
            </a:extLst>
          </p:cNvPr>
          <p:cNvSpPr/>
          <p:nvPr/>
        </p:nvSpPr>
        <p:spPr>
          <a:xfrm>
            <a:off x="6592206" y="4770466"/>
            <a:ext cx="2040410"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RANDOM SAMPLE OF POPULATION</a:t>
            </a:r>
          </a:p>
        </p:txBody>
      </p:sp>
      <p:sp>
        <p:nvSpPr>
          <p:cNvPr id="8" name="Action Button: Custom 7">
            <a:hlinkClick r:id="rId4" action="ppaction://hlinksldjump" highlightClick="1">
              <a:snd r:embed="rId5" name="push.wav"/>
            </a:hlinkClick>
            <a:extLst>
              <a:ext uri="{FF2B5EF4-FFF2-40B4-BE49-F238E27FC236}">
                <a16:creationId xmlns:a16="http://schemas.microsoft.com/office/drawing/2014/main" id="{3C7A42A8-8B14-CB49-9040-27339C4B1892}"/>
              </a:ext>
            </a:extLst>
          </p:cNvPr>
          <p:cNvSpPr/>
          <p:nvPr/>
        </p:nvSpPr>
        <p:spPr>
          <a:xfrm>
            <a:off x="9128823" y="4760685"/>
            <a:ext cx="2839027" cy="1277258"/>
          </a:xfrm>
          <a:prstGeom prst="actionButtonBlank">
            <a:avLst/>
          </a:prstGeom>
          <a:ln w="38100">
            <a:solidFill>
              <a:schemeClr val="accent1">
                <a:lumMod val="75000"/>
              </a:schemeClr>
            </a:solidFill>
            <a:prstDash val="soli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b="1"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COCOONING PEOPLE WHO HAVE HEALTH ISSUES THAT MAKE THEM VULNERABLE</a:t>
            </a:r>
          </a:p>
        </p:txBody>
      </p:sp>
    </p:spTree>
    <p:extLst>
      <p:ext uri="{BB962C8B-B14F-4D97-AF65-F5344CB8AC3E}">
        <p14:creationId xmlns:p14="http://schemas.microsoft.com/office/powerpoint/2010/main" val="9134502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descr="Who should get a Covid-19 vaccine first?">
            <a:hlinkClick r:id="" action="ppaction://media"/>
            <a:extLst>
              <a:ext uri="{FF2B5EF4-FFF2-40B4-BE49-F238E27FC236}">
                <a16:creationId xmlns:a16="http://schemas.microsoft.com/office/drawing/2014/main" id="{84075923-4FB0-914D-AB12-0D69A6421977}"/>
              </a:ext>
            </a:extLst>
          </p:cNvPr>
          <p:cNvPicPr>
            <a:picLocks noRot="1" noChangeAspect="1"/>
          </p:cNvPicPr>
          <p:nvPr>
            <a:videoFile r:link="rId1"/>
          </p:nvPr>
        </p:nvPicPr>
        <p:blipFill>
          <a:blip r:embed="rId3"/>
          <a:stretch>
            <a:fillRect/>
          </a:stretch>
        </p:blipFill>
        <p:spPr>
          <a:xfrm>
            <a:off x="0" y="-29981"/>
            <a:ext cx="12192000" cy="6888480"/>
          </a:xfrm>
          <a:prstGeom prst="rect">
            <a:avLst/>
          </a:prstGeom>
        </p:spPr>
      </p:pic>
    </p:spTree>
    <p:extLst>
      <p:ext uri="{BB962C8B-B14F-4D97-AF65-F5344CB8AC3E}">
        <p14:creationId xmlns:p14="http://schemas.microsoft.com/office/powerpoint/2010/main" val="101577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B7333-7A55-4540-A670-9E2080D4C9B1}"/>
              </a:ext>
            </a:extLst>
          </p:cNvPr>
          <p:cNvSpPr>
            <a:spLocks noGrp="1"/>
          </p:cNvSpPr>
          <p:nvPr>
            <p:ph type="title"/>
          </p:nvPr>
        </p:nvSpPr>
        <p:spPr/>
        <p:txBody>
          <a:bodyPr/>
          <a:lstStyle/>
          <a:p>
            <a:endParaRPr lang="en-US"/>
          </a:p>
        </p:txBody>
      </p:sp>
      <p:pic>
        <p:nvPicPr>
          <p:cNvPr id="4" name="Online Media 3" descr="IN CASE OF EMERGENCY at Science Gallery Dublin">
            <a:hlinkClick r:id="" action="ppaction://media"/>
            <a:extLst>
              <a:ext uri="{FF2B5EF4-FFF2-40B4-BE49-F238E27FC236}">
                <a16:creationId xmlns:a16="http://schemas.microsoft.com/office/drawing/2014/main" id="{C9E714B0-66C7-A549-9770-6338074E7F22}"/>
              </a:ext>
            </a:extLst>
          </p:cNvPr>
          <p:cNvPicPr>
            <a:picLocks noGrp="1" noRot="1" noChangeAspect="1"/>
          </p:cNvPicPr>
          <p:nvPr>
            <p:ph idx="1"/>
            <a:videoFile r:link="rId1"/>
          </p:nvPr>
        </p:nvPicPr>
        <p:blipFill>
          <a:blip r:embed="rId3"/>
          <a:stretch>
            <a:fillRect/>
          </a:stretch>
        </p:blipFill>
        <p:spPr>
          <a:xfrm>
            <a:off x="0" y="0"/>
            <a:ext cx="12192000" cy="6888946"/>
          </a:xfrm>
          <a:prstGeom prst="rect">
            <a:avLst/>
          </a:prstGeom>
        </p:spPr>
      </p:pic>
    </p:spTree>
    <p:extLst>
      <p:ext uri="{BB962C8B-B14F-4D97-AF65-F5344CB8AC3E}">
        <p14:creationId xmlns:p14="http://schemas.microsoft.com/office/powerpoint/2010/main" val="79231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AA91F-AA38-3141-B28E-0797CEFF570E}"/>
              </a:ext>
            </a:extLst>
          </p:cNvPr>
          <p:cNvSpPr>
            <a:spLocks noGrp="1"/>
          </p:cNvSpPr>
          <p:nvPr>
            <p:ph type="title"/>
          </p:nvPr>
        </p:nvSpPr>
        <p:spPr/>
        <p:txBody>
          <a:bodyPr/>
          <a:lstStyle/>
          <a:p>
            <a:endParaRPr lang="en-US"/>
          </a:p>
        </p:txBody>
      </p:sp>
      <p:pic>
        <p:nvPicPr>
          <p:cNvPr id="5" name="Content Placeholder 4" descr="A picture containing graphical user interface&#10;&#10;Description automatically generated">
            <a:extLst>
              <a:ext uri="{FF2B5EF4-FFF2-40B4-BE49-F238E27FC236}">
                <a16:creationId xmlns:a16="http://schemas.microsoft.com/office/drawing/2014/main" id="{5AF65646-A1EA-FB40-A74A-E54D60E0A98B}"/>
              </a:ext>
            </a:extLst>
          </p:cNvPr>
          <p:cNvPicPr>
            <a:picLocks noGrp="1" noChangeAspect="1"/>
          </p:cNvPicPr>
          <p:nvPr>
            <p:ph idx="1"/>
          </p:nvPr>
        </p:nvPicPr>
        <p:blipFill>
          <a:blip r:embed="rId2"/>
          <a:stretch>
            <a:fillRect/>
          </a:stretch>
        </p:blipFill>
        <p:spPr>
          <a:xfrm>
            <a:off x="-85986" y="-113846"/>
            <a:ext cx="12321434" cy="6971846"/>
          </a:xfrm>
        </p:spPr>
      </p:pic>
    </p:spTree>
    <p:extLst>
      <p:ext uri="{BB962C8B-B14F-4D97-AF65-F5344CB8AC3E}">
        <p14:creationId xmlns:p14="http://schemas.microsoft.com/office/powerpoint/2010/main" val="644080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43ED3-8F3D-5C45-B1AB-3383D477F9FB}"/>
              </a:ext>
            </a:extLst>
          </p:cNvPr>
          <p:cNvSpPr>
            <a:spLocks noGrp="1"/>
          </p:cNvSpPr>
          <p:nvPr>
            <p:ph type="title"/>
          </p:nvPr>
        </p:nvSpPr>
        <p:spPr/>
        <p:txBody>
          <a:bodyPr/>
          <a:lstStyle/>
          <a:p>
            <a:endParaRPr lang="en-US"/>
          </a:p>
        </p:txBody>
      </p:sp>
      <p:pic>
        <p:nvPicPr>
          <p:cNvPr id="5" name="Content Placeholder 4" descr="Logo, company name&#10;&#10;Description automatically generated">
            <a:extLst>
              <a:ext uri="{FF2B5EF4-FFF2-40B4-BE49-F238E27FC236}">
                <a16:creationId xmlns:a16="http://schemas.microsoft.com/office/drawing/2014/main" id="{2321F3CB-EDB4-D944-BF6B-BF6372521A16}"/>
              </a:ext>
            </a:extLst>
          </p:cNvPr>
          <p:cNvPicPr>
            <a:picLocks noGrp="1" noChangeAspect="1"/>
          </p:cNvPicPr>
          <p:nvPr>
            <p:ph idx="1"/>
          </p:nvPr>
        </p:nvPicPr>
        <p:blipFill>
          <a:blip r:embed="rId2"/>
          <a:stretch>
            <a:fillRect/>
          </a:stretch>
        </p:blipFill>
        <p:spPr>
          <a:xfrm>
            <a:off x="0" y="0"/>
            <a:ext cx="12290460" cy="6858000"/>
          </a:xfrm>
        </p:spPr>
      </p:pic>
    </p:spTree>
    <p:extLst>
      <p:ext uri="{BB962C8B-B14F-4D97-AF65-F5344CB8AC3E}">
        <p14:creationId xmlns:p14="http://schemas.microsoft.com/office/powerpoint/2010/main" val="29819522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89C41-60A6-C749-BACB-2B98561DE8AB}"/>
              </a:ext>
            </a:extLst>
          </p:cNvPr>
          <p:cNvSpPr>
            <a:spLocks noGrp="1"/>
          </p:cNvSpPr>
          <p:nvPr>
            <p:ph type="title"/>
          </p:nvPr>
        </p:nvSpPr>
        <p:spPr/>
        <p:txBody>
          <a:bodyPr/>
          <a:lstStyle/>
          <a:p>
            <a:endParaRPr lang="en-US"/>
          </a:p>
        </p:txBody>
      </p:sp>
      <p:pic>
        <p:nvPicPr>
          <p:cNvPr id="34" name="Content Placeholder 33" descr="Diagram&#10;&#10;Description automatically generated">
            <a:extLst>
              <a:ext uri="{FF2B5EF4-FFF2-40B4-BE49-F238E27FC236}">
                <a16:creationId xmlns:a16="http://schemas.microsoft.com/office/drawing/2014/main" id="{3F5C9272-1F51-3245-9C7C-C1A8B06FCBA6}"/>
              </a:ext>
            </a:extLst>
          </p:cNvPr>
          <p:cNvPicPr>
            <a:picLocks noGrp="1" noChangeAspect="1"/>
          </p:cNvPicPr>
          <p:nvPr>
            <p:ph idx="1"/>
          </p:nvPr>
        </p:nvPicPr>
        <p:blipFill>
          <a:blip r:embed="rId2"/>
          <a:stretch>
            <a:fillRect/>
          </a:stretch>
        </p:blipFill>
        <p:spPr>
          <a:xfrm>
            <a:off x="0" y="0"/>
            <a:ext cx="12192000" cy="6841279"/>
          </a:xfrm>
        </p:spPr>
      </p:pic>
    </p:spTree>
    <p:extLst>
      <p:ext uri="{BB962C8B-B14F-4D97-AF65-F5344CB8AC3E}">
        <p14:creationId xmlns:p14="http://schemas.microsoft.com/office/powerpoint/2010/main" val="1476392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5432</TotalTime>
  <Words>3987</Words>
  <Application>Microsoft Macintosh PowerPoint</Application>
  <PresentationFormat>Widescreen</PresentationFormat>
  <Paragraphs>223</Paragraphs>
  <Slides>58</Slides>
  <Notes>44</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Calibri Light</vt:lpstr>
      <vt:lpstr>Open Sans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00</vt:lpstr>
      <vt:lpstr>01</vt:lpstr>
      <vt:lpstr>02</vt:lpstr>
      <vt:lpstr>03</vt:lpstr>
      <vt:lpstr>04</vt:lpstr>
      <vt:lpstr>05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P.J. Wall</cp:lastModifiedBy>
  <cp:revision>9</cp:revision>
  <dcterms:created xsi:type="dcterms:W3CDTF">2021-09-29T14:20:58Z</dcterms:created>
  <dcterms:modified xsi:type="dcterms:W3CDTF">2022-09-22T18:42:48Z</dcterms:modified>
</cp:coreProperties>
</file>